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8725C-8BD9-4E2C-96AC-830CA2848D1E}" v="475" dt="2022-05-25T13:14:09.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2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4FD8EB0-E522-408F-84C6-BB4F527E18A3}" type="datetimeFigureOut">
              <a:rPr lang="en-US" smtClean="0"/>
              <a:t>5/28/2022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1F0D18A-16D0-4EDC-9A6C-0E99053F93A1}" type="slidenum">
              <a:rPr lang="en-US" smtClean="0"/>
              <a:t>‹#›</a:t>
            </a:fld>
            <a:endParaRPr lang="en-US"/>
          </a:p>
        </p:txBody>
      </p:sp>
    </p:spTree>
    <p:extLst>
      <p:ext uri="{BB962C8B-B14F-4D97-AF65-F5344CB8AC3E}">
        <p14:creationId xmlns:p14="http://schemas.microsoft.com/office/powerpoint/2010/main" val="24629524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FD8EB0-E522-408F-84C6-BB4F527E18A3}"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156458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FD8EB0-E522-408F-84C6-BB4F527E18A3}" type="datetimeFigureOut">
              <a:rPr lang="en-US" smtClean="0"/>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192917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FD8EB0-E522-408F-84C6-BB4F527E18A3}" type="datetimeFigureOut">
              <a:rPr lang="en-US" smtClean="0"/>
              <a:t>5/28/2022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1408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4FD8EB0-E522-408F-84C6-BB4F527E18A3}" type="datetimeFigureOut">
              <a:rPr lang="en-US" smtClean="0"/>
              <a:t>5/28/2022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33712650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FD8EB0-E522-408F-84C6-BB4F527E18A3}" type="datetimeFigureOut">
              <a:rPr lang="en-US" smtClean="0"/>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311744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FD8EB0-E522-408F-84C6-BB4F527E18A3}" type="datetimeFigureOut">
              <a:rPr lang="en-US" smtClean="0"/>
              <a:t>5/28/2022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387402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FD8EB0-E522-408F-84C6-BB4F527E18A3}" type="datetimeFigureOut">
              <a:rPr lang="en-US" smtClean="0"/>
              <a:t>5/28/2022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61192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8EB0-E522-408F-84C6-BB4F527E18A3}" type="datetimeFigureOut">
              <a:rPr lang="en-US" smtClean="0"/>
              <a:t>5/28/2022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0D18A-16D0-4EDC-9A6C-0E99053F93A1}" type="slidenum">
              <a:rPr lang="en-US" smtClean="0"/>
              <a:t>‹#›</a:t>
            </a:fld>
            <a:endParaRPr lang="en-US"/>
          </a:p>
        </p:txBody>
      </p:sp>
    </p:spTree>
    <p:extLst>
      <p:ext uri="{BB962C8B-B14F-4D97-AF65-F5344CB8AC3E}">
        <p14:creationId xmlns:p14="http://schemas.microsoft.com/office/powerpoint/2010/main" val="377925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4FD8EB0-E522-408F-84C6-BB4F527E18A3}" type="datetimeFigureOut">
              <a:rPr lang="en-US" smtClean="0"/>
              <a:t>5/28/2022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1F0D18A-16D0-4EDC-9A6C-0E99053F93A1}"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131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4FD8EB0-E522-408F-84C6-BB4F527E18A3}" type="datetimeFigureOut">
              <a:rPr lang="en-US" smtClean="0"/>
              <a:t>5/28/2022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1F0D18A-16D0-4EDC-9A6C-0E99053F93A1}"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615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4FD8EB0-E522-408F-84C6-BB4F527E18A3}" type="datetimeFigureOut">
              <a:rPr lang="en-US" smtClean="0"/>
              <a:t>5/28/2022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1F0D18A-16D0-4EDC-9A6C-0E99053F93A1}" type="slidenum">
              <a:rPr lang="en-US" smtClean="0"/>
              <a:t>‹#›</a:t>
            </a:fld>
            <a:endParaRPr lang="en-US"/>
          </a:p>
        </p:txBody>
      </p:sp>
    </p:spTree>
    <p:extLst>
      <p:ext uri="{BB962C8B-B14F-4D97-AF65-F5344CB8AC3E}">
        <p14:creationId xmlns:p14="http://schemas.microsoft.com/office/powerpoint/2010/main" val="353945887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5D47-3F62-2F26-0612-BCC70241FC8F}"/>
              </a:ext>
            </a:extLst>
          </p:cNvPr>
          <p:cNvSpPr>
            <a:spLocks noGrp="1"/>
          </p:cNvSpPr>
          <p:nvPr>
            <p:ph type="ctrTitle"/>
          </p:nvPr>
        </p:nvSpPr>
        <p:spPr/>
        <p:txBody>
          <a:bodyPr>
            <a:normAutofit fontScale="90000"/>
          </a:bodyPr>
          <a:lstStyle/>
          <a:p>
            <a:r>
              <a:rPr lang="sr-Cyrl-RS" dirty="0">
                <a:latin typeface="Cambria Math" panose="02040503050406030204" pitchFamily="18" charset="0"/>
                <a:ea typeface="Cambria Math" panose="02040503050406030204" pitchFamily="18" charset="0"/>
              </a:rPr>
              <a:t>Припремна настава </a:t>
            </a:r>
            <a:br>
              <a:rPr lang="sr-Cyrl-RS" dirty="0">
                <a:latin typeface="Cambria Math" panose="02040503050406030204" pitchFamily="18" charset="0"/>
                <a:ea typeface="Cambria Math" panose="02040503050406030204" pitchFamily="18" charset="0"/>
              </a:rPr>
            </a:br>
            <a:r>
              <a:rPr lang="sr-Cyrl-RS" dirty="0">
                <a:latin typeface="Cambria Math" panose="02040503050406030204" pitchFamily="18" charset="0"/>
                <a:ea typeface="Cambria Math" panose="02040503050406030204" pitchFamily="18" charset="0"/>
              </a:rPr>
              <a:t>Квантна механика</a:t>
            </a:r>
            <a:endParaRPr lang="en-US" dirty="0">
              <a:latin typeface="Cambria Math" panose="02040503050406030204" pitchFamily="18" charset="0"/>
              <a:ea typeface="Cambria Math" panose="02040503050406030204" pitchFamily="18" charset="0"/>
            </a:endParaRPr>
          </a:p>
        </p:txBody>
      </p:sp>
      <p:sp>
        <p:nvSpPr>
          <p:cNvPr id="3" name="Subtitle 2">
            <a:extLst>
              <a:ext uri="{FF2B5EF4-FFF2-40B4-BE49-F238E27FC236}">
                <a16:creationId xmlns:a16="http://schemas.microsoft.com/office/drawing/2014/main" id="{F0D0E576-0122-3BB7-C174-6F1F80850E18}"/>
              </a:ext>
            </a:extLst>
          </p:cNvPr>
          <p:cNvSpPr>
            <a:spLocks noGrp="1"/>
          </p:cNvSpPr>
          <p:nvPr>
            <p:ph type="subTitle" idx="1"/>
          </p:nvPr>
        </p:nvSpPr>
        <p:spPr/>
        <p:txBody>
          <a:bodyPr/>
          <a:lstStyle/>
          <a:p>
            <a:r>
              <a:rPr lang="sr-Cyrl-RS" dirty="0">
                <a:latin typeface="Cambria Math" panose="02040503050406030204" pitchFamily="18" charset="0"/>
                <a:ea typeface="Cambria Math" panose="02040503050406030204" pitchFamily="18" charset="0"/>
              </a:rPr>
              <a:t>28. мај 2022. год.</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035926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6B134-D61D-C4A6-4B03-8776179774ED}"/>
              </a:ext>
            </a:extLst>
          </p:cNvPr>
          <p:cNvSpPr>
            <a:spLocks noGrp="1"/>
          </p:cNvSpPr>
          <p:nvPr>
            <p:ph idx="1"/>
          </p:nvPr>
        </p:nvSpPr>
        <p:spPr>
          <a:xfrm>
            <a:off x="838200" y="1017757"/>
            <a:ext cx="10515600" cy="5187734"/>
          </a:xfrm>
        </p:spPr>
        <p:txBody>
          <a:bodyPr>
            <a:normAutofit/>
          </a:bodyPr>
          <a:lstStyle/>
          <a:p>
            <a:r>
              <a:rPr lang="sr-Cyrl-RS" sz="2000" dirty="0">
                <a:latin typeface="Cambria Math" panose="02040503050406030204" pitchFamily="18" charset="0"/>
                <a:ea typeface="Cambria Math" panose="02040503050406030204" pitchFamily="18" charset="0"/>
              </a:rPr>
              <a:t>На горњој слици је приказано понашање квантне честице и њене таласне функције под условом да је енергија честица мања од висине баријере. Види се (а то се показује решавањем Шредингерове једначине  за дати физички систем) да је таласна функција ненулта након баријере, а самим тим и вероватноћа да честица буде ту нађена. Ова појава се назива квантно тунеловање и не постоји у класичној физици.</a:t>
            </a:r>
          </a:p>
          <a:p>
            <a:r>
              <a:rPr lang="sr-Cyrl-RS" sz="2000" dirty="0">
                <a:latin typeface="Cambria Math" panose="02040503050406030204" pitchFamily="18" charset="0"/>
                <a:ea typeface="Cambria Math" panose="02040503050406030204" pitchFamily="18" charset="0"/>
              </a:rPr>
              <a:t>Оно што је такође занимљиво је да ако квантна честица поседује енергију која је већа од висине баријере, може се десити (догађај не-нулте вероватноће)  да буде враћена назад. Овакво нешто се никада неће десити у  ситуацији која се може описати класичном физиком.</a:t>
            </a:r>
          </a:p>
          <a:p>
            <a:r>
              <a:rPr lang="sr-Cyrl-RS" sz="2000" dirty="0">
                <a:latin typeface="Cambria Math" panose="02040503050406030204" pitchFamily="18" charset="0"/>
                <a:ea typeface="Cambria Math" panose="02040503050406030204" pitchFamily="18" charset="0"/>
              </a:rPr>
              <a:t>Квантно тунеловање објашњава процес алфа распада у тешким језгрима, што је од интереса за нуклеарну физику  и физику честица. </a:t>
            </a:r>
          </a:p>
          <a:p>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05022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EC347DCA-9409-14E4-59AB-46895008451F}"/>
              </a:ext>
            </a:extLst>
          </p:cNvPr>
          <p:cNvPicPr>
            <a:picLocks noGrp="1" noChangeAspect="1"/>
          </p:cNvPicPr>
          <p:nvPr>
            <p:ph idx="1"/>
          </p:nvPr>
        </p:nvPicPr>
        <p:blipFill>
          <a:blip r:embed="rId2"/>
          <a:stretch>
            <a:fillRect/>
          </a:stretch>
        </p:blipFill>
        <p:spPr>
          <a:xfrm>
            <a:off x="2748232" y="2194593"/>
            <a:ext cx="6962235" cy="2895851"/>
          </a:xfrm>
          <a:prstGeom prst="rect">
            <a:avLst/>
          </a:prstGeom>
        </p:spPr>
      </p:pic>
    </p:spTree>
    <p:extLst>
      <p:ext uri="{BB962C8B-B14F-4D97-AF65-F5344CB8AC3E}">
        <p14:creationId xmlns:p14="http://schemas.microsoft.com/office/powerpoint/2010/main" val="1847836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2B1720-BCAB-EF52-0B67-F94F663DC941}"/>
              </a:ext>
            </a:extLst>
          </p:cNvPr>
          <p:cNvSpPr>
            <a:spLocks noGrp="1"/>
          </p:cNvSpPr>
          <p:nvPr>
            <p:ph idx="1"/>
          </p:nvPr>
        </p:nvSpPr>
        <p:spPr>
          <a:xfrm>
            <a:off x="742950" y="739774"/>
            <a:ext cx="10515600" cy="5641975"/>
          </a:xfrm>
        </p:spPr>
        <p:txBody>
          <a:bodyPr>
            <a:normAutofit/>
          </a:bodyPr>
          <a:lstStyle/>
          <a:p>
            <a:r>
              <a:rPr lang="sr-Cyrl-RS" sz="2000" dirty="0">
                <a:latin typeface="Cambria Math" panose="02040503050406030204" pitchFamily="18" charset="0"/>
                <a:ea typeface="Cambria Math" panose="02040503050406030204" pitchFamily="18" charset="0"/>
              </a:rPr>
              <a:t>На горњој слици приказана су два једињења сличне хемијске структуре. По доскорашњим схватањима, рецептори за мирис у носу би требало да тумаче ова два једињења као мирисно слична. Али, експеримент показује да је лево једињење препознатљиво као алкохол док је друго по мирису слично мирису покварених јаја. Поменута схватања су почивала на томе да је за рецепторе битан механизам брава-кључ и облик молекула. Даља истраживања показала су  да би у објашњењу могло да помогне квантно тунеловање. Рецептори могу да разликују молекуле сличне по облику тако што тунелују електричну струју кроз молекуле (побуда) која изазива карактеристичне вибрације молекула по којима се и распознавање врши.</a:t>
            </a:r>
          </a:p>
          <a:p>
            <a:r>
              <a:rPr lang="sr-Cyrl-RS" sz="2000" dirty="0">
                <a:latin typeface="Cambria Math" panose="02040503050406030204" pitchFamily="18" charset="0"/>
                <a:ea typeface="Cambria Math" panose="02040503050406030204" pitchFamily="18" charset="0"/>
              </a:rPr>
              <a:t>Квантно тунеловање, као појава,  је  важно и у електроници: тунелска диода, скенирајући тунелски микроскоп, флеш драјв (рад транзистора у њему)</a:t>
            </a:r>
          </a:p>
          <a:p>
            <a:r>
              <a:rPr lang="sr-Cyrl-RS" sz="2000" dirty="0">
                <a:latin typeface="Cambria Math" panose="02040503050406030204" pitchFamily="18" charset="0"/>
                <a:ea typeface="Cambria Math" panose="02040503050406030204" pitchFamily="18" charset="0"/>
              </a:rPr>
              <a:t>Напомена: квантна механика је применљива и на макроскопске системе</a:t>
            </a:r>
            <a:r>
              <a:rPr lang="sr-Cyrl-RS" sz="2000" dirty="0"/>
              <a:t>.</a:t>
            </a:r>
          </a:p>
          <a:p>
            <a:pPr marL="0" indent="0">
              <a:buNone/>
            </a:pPr>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9882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4F047A-0548-A06F-D52C-34B17CE8DAD4}"/>
                  </a:ext>
                </a:extLst>
              </p:cNvPr>
              <p:cNvSpPr>
                <a:spLocks noGrp="1"/>
              </p:cNvSpPr>
              <p:nvPr>
                <p:ph idx="1"/>
              </p:nvPr>
            </p:nvSpPr>
            <p:spPr>
              <a:xfrm>
                <a:off x="738789" y="550292"/>
                <a:ext cx="10515600" cy="5365750"/>
              </a:xfrm>
            </p:spPr>
            <p:txBody>
              <a:bodyPr>
                <a:normAutofit fontScale="85000" lnSpcReduction="20000"/>
              </a:bodyPr>
              <a:lstStyle/>
              <a:p>
                <a:endParaRPr lang="sr-Cyrl-RS" dirty="0"/>
              </a:p>
              <a:p>
                <a:pPr marL="0" indent="0">
                  <a:buNone/>
                </a:pPr>
                <a:r>
                  <a:rPr lang="sr-Cyrl-RS" b="1" dirty="0"/>
                  <a:t>Питања</a:t>
                </a:r>
              </a:p>
              <a:p>
                <a:pPr marL="0" indent="0">
                  <a:buNone/>
                </a:pPr>
                <a:r>
                  <a:rPr lang="sr-Cyrl-RS" dirty="0">
                    <a:latin typeface="Cambria Math" panose="02040503050406030204" pitchFamily="18" charset="0"/>
                    <a:ea typeface="Cambria Math" panose="02040503050406030204" pitchFamily="18" charset="0"/>
                  </a:rPr>
                  <a:t>1. </a:t>
                </a:r>
              </a:p>
              <a:p>
                <a:pPr marL="0" indent="0">
                  <a:buNone/>
                </a:pPr>
                <a:r>
                  <a:rPr lang="sr-Cyrl-RS" dirty="0">
                    <a:latin typeface="Cambria Math" panose="02040503050406030204" pitchFamily="18" charset="0"/>
                    <a:ea typeface="Cambria Math" panose="02040503050406030204" pitchFamily="18" charset="0"/>
                  </a:rPr>
                  <a:t>Вредност Планкове константе је</a:t>
                </a:r>
              </a:p>
              <a:p>
                <a:pPr marL="0" indent="0">
                  <a:buNone/>
                </a:pPr>
                <a:r>
                  <a:rPr lang="sr-Cyrl-RS" dirty="0">
                    <a:latin typeface="Cambria Math" panose="02040503050406030204" pitchFamily="18" charset="0"/>
                    <a:ea typeface="Cambria Math" panose="02040503050406030204" pitchFamily="18" charset="0"/>
                  </a:rPr>
                  <a:t>а. </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h</m:t>
                    </m:r>
                    <m:r>
                      <a:rPr lang="en-US" b="0" i="0" smtClean="0">
                        <a:latin typeface="Cambria Math" panose="02040503050406030204" pitchFamily="18" charset="0"/>
                        <a:ea typeface="Cambria Math" panose="02040503050406030204" pitchFamily="18" charset="0"/>
                      </a:rPr>
                      <m:t>=</m:t>
                    </m:r>
                    <m:r>
                      <a:rPr lang="sr-Cyrl-RS" b="0" i="1" smtClean="0">
                        <a:latin typeface="Cambria Math" panose="02040503050406030204" pitchFamily="18" charset="0"/>
                        <a:ea typeface="Cambria Math" panose="02040503050406030204" pitchFamily="18" charset="0"/>
                      </a:rPr>
                      <m:t>6.023 ∙</m:t>
                    </m:r>
                    <m:sSup>
                      <m:sSupPr>
                        <m:ctrlPr>
                          <a:rPr lang="sr-Cyrl-RS" b="0" i="1" smtClean="0">
                            <a:latin typeface="Cambria Math" panose="02040503050406030204" pitchFamily="18" charset="0"/>
                            <a:ea typeface="Cambria Math" panose="02040503050406030204" pitchFamily="18" charset="0"/>
                          </a:rPr>
                        </m:ctrlPr>
                      </m:sSupPr>
                      <m:e>
                        <m:r>
                          <a:rPr lang="sr-Cyrl-RS" b="0" i="1" smtClean="0">
                            <a:latin typeface="Cambria Math" panose="02040503050406030204" pitchFamily="18" charset="0"/>
                            <a:ea typeface="Cambria Math" panose="02040503050406030204" pitchFamily="18" charset="0"/>
                          </a:rPr>
                          <m:t>10</m:t>
                        </m:r>
                      </m:e>
                      <m:sup>
                        <m:r>
                          <a:rPr lang="sr-Cyrl-RS" b="0" i="1" smtClean="0">
                            <a:latin typeface="Cambria Math" panose="02040503050406030204" pitchFamily="18" charset="0"/>
                            <a:ea typeface="Cambria Math" panose="02040503050406030204" pitchFamily="18" charset="0"/>
                          </a:rPr>
                          <m:t>−34</m:t>
                        </m:r>
                      </m:sup>
                    </m:sSup>
                    <m:r>
                      <a:rPr lang="en-US" b="0" i="1" smtClean="0">
                        <a:latin typeface="Cambria Math" panose="02040503050406030204" pitchFamily="18" charset="0"/>
                        <a:ea typeface="Cambria Math" panose="02040503050406030204" pitchFamily="18" charset="0"/>
                      </a:rPr>
                      <m:t>𝐽</m:t>
                    </m:r>
                  </m:oMath>
                </a14:m>
                <a:r>
                  <a:rPr lang="sr-Cyrl-RS" dirty="0">
                    <a:latin typeface="Cambria Math" panose="02040503050406030204" pitchFamily="18" charset="0"/>
                    <a:ea typeface="Cambria Math" panose="02040503050406030204" pitchFamily="18" charset="0"/>
                  </a:rPr>
                  <a:t>,</a:t>
                </a:r>
              </a:p>
              <a:p>
                <a:pPr marL="0" indent="0">
                  <a:buNone/>
                </a:pPr>
                <a:r>
                  <a:rPr lang="sr-Cyrl-RS" dirty="0">
                    <a:latin typeface="Cambria Math" panose="02040503050406030204" pitchFamily="18" charset="0"/>
                    <a:ea typeface="Cambria Math" panose="02040503050406030204" pitchFamily="18" charset="0"/>
                  </a:rPr>
                  <a:t>б. </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h</m:t>
                    </m:r>
                    <m:r>
                      <a:rPr lang="en-US" b="0" i="0" smtClean="0">
                        <a:latin typeface="Cambria Math" panose="02040503050406030204" pitchFamily="18" charset="0"/>
                        <a:ea typeface="Cambria Math" panose="02040503050406030204" pitchFamily="18" charset="0"/>
                      </a:rPr>
                      <m:t>=</m:t>
                    </m:r>
                    <m:r>
                      <a:rPr lang="sr-Cyrl-RS" b="0" i="1" smtClean="0">
                        <a:latin typeface="Cambria Math" panose="02040503050406030204" pitchFamily="18" charset="0"/>
                        <a:ea typeface="Cambria Math" panose="02040503050406030204" pitchFamily="18" charset="0"/>
                      </a:rPr>
                      <m:t>6.023 ∙</m:t>
                    </m:r>
                    <m:sSup>
                      <m:sSupPr>
                        <m:ctrlPr>
                          <a:rPr lang="sr-Cyrl-RS" b="0" i="1" smtClean="0">
                            <a:latin typeface="Cambria Math" panose="02040503050406030204" pitchFamily="18" charset="0"/>
                            <a:ea typeface="Cambria Math" panose="02040503050406030204" pitchFamily="18" charset="0"/>
                          </a:rPr>
                        </m:ctrlPr>
                      </m:sSupPr>
                      <m:e>
                        <m:r>
                          <a:rPr lang="sr-Cyrl-RS" b="0" i="1" smtClean="0">
                            <a:latin typeface="Cambria Math" panose="02040503050406030204" pitchFamily="18" charset="0"/>
                            <a:ea typeface="Cambria Math" panose="02040503050406030204" pitchFamily="18" charset="0"/>
                          </a:rPr>
                          <m:t>10</m:t>
                        </m:r>
                      </m:e>
                      <m:sup>
                        <m:r>
                          <a:rPr lang="sr-Cyrl-RS" b="0" i="1" smtClean="0">
                            <a:latin typeface="Cambria Math" panose="02040503050406030204" pitchFamily="18" charset="0"/>
                            <a:ea typeface="Cambria Math" panose="02040503050406030204" pitchFamily="18" charset="0"/>
                          </a:rPr>
                          <m:t>−34</m:t>
                        </m:r>
                      </m:sup>
                    </m:sSup>
                    <m:r>
                      <a:rPr lang="en-US" b="0" i="1" smtClean="0">
                        <a:latin typeface="Cambria Math" panose="02040503050406030204" pitchFamily="18" charset="0"/>
                        <a:ea typeface="Cambria Math" panose="02040503050406030204" pitchFamily="18" charset="0"/>
                      </a:rPr>
                      <m:t>𝐽</m:t>
                    </m:r>
                    <m:r>
                      <a:rPr lang="sr-Cyrl-R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𝑠</m:t>
                    </m:r>
                  </m:oMath>
                </a14:m>
                <a:r>
                  <a:rPr lang="sr-Cyrl-RS" dirty="0">
                    <a:latin typeface="Cambria Math" panose="02040503050406030204" pitchFamily="18" charset="0"/>
                    <a:ea typeface="Cambria Math" panose="02040503050406030204" pitchFamily="18" charset="0"/>
                  </a:rPr>
                  <a:t>,</a:t>
                </a:r>
              </a:p>
              <a:p>
                <a:pPr marL="0" indent="0">
                  <a:buNone/>
                </a:pPr>
                <a:r>
                  <a:rPr lang="sr-Cyrl-RS" dirty="0">
                    <a:latin typeface="Cambria Math" panose="02040503050406030204" pitchFamily="18" charset="0"/>
                    <a:ea typeface="Cambria Math" panose="02040503050406030204" pitchFamily="18" charset="0"/>
                  </a:rPr>
                  <a:t>в.</a:t>
                </a:r>
                <a:r>
                  <a:rPr lang="en-US" b="0" dirty="0">
                    <a:latin typeface="Cambria Math" panose="02040503050406030204" pitchFamily="18" charset="0"/>
                    <a:ea typeface="Cambria Math" panose="02040503050406030204" pitchFamily="18" charset="0"/>
                  </a:rPr>
                  <a:t> </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h</m:t>
                    </m:r>
                    <m:r>
                      <a:rPr lang="en-US" b="0" i="0" smtClean="0">
                        <a:latin typeface="Cambria Math" panose="02040503050406030204" pitchFamily="18" charset="0"/>
                        <a:ea typeface="Cambria Math" panose="02040503050406030204" pitchFamily="18" charset="0"/>
                      </a:rPr>
                      <m:t>=</m:t>
                    </m:r>
                    <m:r>
                      <a:rPr lang="sr-Cyrl-RS" b="0" i="1" smtClean="0">
                        <a:latin typeface="Cambria Math" panose="02040503050406030204" pitchFamily="18" charset="0"/>
                        <a:ea typeface="Cambria Math" panose="02040503050406030204" pitchFamily="18" charset="0"/>
                      </a:rPr>
                      <m:t>6.023 ∙</m:t>
                    </m:r>
                    <m:sSup>
                      <m:sSupPr>
                        <m:ctrlPr>
                          <a:rPr lang="sr-Cyrl-RS" b="0" i="1" smtClean="0">
                            <a:latin typeface="Cambria Math" panose="02040503050406030204" pitchFamily="18" charset="0"/>
                            <a:ea typeface="Cambria Math" panose="02040503050406030204" pitchFamily="18" charset="0"/>
                          </a:rPr>
                        </m:ctrlPr>
                      </m:sSupPr>
                      <m:e>
                        <m:r>
                          <a:rPr lang="sr-Cyrl-RS" b="0" i="1" smtClean="0">
                            <a:latin typeface="Cambria Math" panose="02040503050406030204" pitchFamily="18" charset="0"/>
                            <a:ea typeface="Cambria Math" panose="02040503050406030204" pitchFamily="18" charset="0"/>
                          </a:rPr>
                          <m:t>10</m:t>
                        </m:r>
                      </m:e>
                      <m:sup>
                        <m:r>
                          <a:rPr lang="sr-Cyrl-RS" b="0" i="1" smtClean="0">
                            <a:latin typeface="Cambria Math" panose="02040503050406030204" pitchFamily="18" charset="0"/>
                            <a:ea typeface="Cambria Math" panose="02040503050406030204" pitchFamily="18" charset="0"/>
                          </a:rPr>
                          <m:t>−34</m:t>
                        </m:r>
                      </m:sup>
                    </m:sSup>
                    <m:r>
                      <a:rPr lang="en-US" b="0" i="1" smtClean="0">
                        <a:latin typeface="Cambria Math" panose="02040503050406030204" pitchFamily="18" charset="0"/>
                        <a:ea typeface="Cambria Math" panose="02040503050406030204" pitchFamily="18" charset="0"/>
                      </a:rPr>
                      <m:t>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𝑠</m:t>
                    </m:r>
                  </m:oMath>
                </a14:m>
                <a:r>
                  <a:rPr lang="en-US" dirty="0">
                    <a:latin typeface="Cambria Math" panose="02040503050406030204" pitchFamily="18" charset="0"/>
                    <a:ea typeface="Cambria Math" panose="02040503050406030204" pitchFamily="18" charset="0"/>
                  </a:rPr>
                  <a:t>.</a:t>
                </a:r>
                <a:r>
                  <a:rPr lang="sr-Cyrl-RS" dirty="0">
                    <a:latin typeface="Cambria Math" panose="02040503050406030204" pitchFamily="18" charset="0"/>
                    <a:ea typeface="Cambria Math" panose="02040503050406030204" pitchFamily="18" charset="0"/>
                  </a:rPr>
                  <a:t>?</a:t>
                </a:r>
              </a:p>
              <a:p>
                <a:endParaRPr lang="sr-Cyrl-RS" dirty="0">
                  <a:latin typeface="Cambria Math" panose="02040503050406030204" pitchFamily="18" charset="0"/>
                  <a:ea typeface="Cambria Math" panose="02040503050406030204" pitchFamily="18" charset="0"/>
                </a:endParaRPr>
              </a:p>
              <a:p>
                <a:pPr marL="0" indent="0">
                  <a:buNone/>
                </a:pPr>
                <a:r>
                  <a:rPr lang="sr-Cyrl-RS" dirty="0"/>
                  <a:t>2. </a:t>
                </a:r>
              </a:p>
              <a:p>
                <a:pPr marL="0" indent="0">
                  <a:buNone/>
                </a:pPr>
                <a:r>
                  <a:rPr lang="sr-Cyrl-RS" dirty="0">
                    <a:latin typeface="Cambria Math" panose="02040503050406030204" pitchFamily="18" charset="0"/>
                    <a:ea typeface="Cambria Math" panose="02040503050406030204" pitchFamily="18" charset="0"/>
                  </a:rPr>
                  <a:t>а. Квантна механика је релативистичка теорија,</a:t>
                </a:r>
              </a:p>
              <a:p>
                <a:pPr marL="0" indent="0">
                  <a:buNone/>
                </a:pPr>
                <a:r>
                  <a:rPr lang="sr-Cyrl-RS" dirty="0">
                    <a:latin typeface="Cambria Math" panose="02040503050406030204" pitchFamily="18" charset="0"/>
                    <a:ea typeface="Cambria Math" panose="02040503050406030204" pitchFamily="18" charset="0"/>
                  </a:rPr>
                  <a:t>б. Квантна механика је нерелативистичка теорија,</a:t>
                </a:r>
              </a:p>
              <a:p>
                <a:pPr marL="0" indent="0">
                  <a:buNone/>
                </a:pPr>
                <a:r>
                  <a:rPr lang="sr-Cyrl-RS" dirty="0">
                    <a:latin typeface="Cambria Math" panose="02040503050406030204" pitchFamily="18" charset="0"/>
                    <a:ea typeface="Cambria Math" panose="02040503050406030204" pitchFamily="18" charset="0"/>
                  </a:rPr>
                  <a:t>в. Ни једно, ни друго.</a:t>
                </a:r>
              </a:p>
              <a:p>
                <a:pPr marL="0" indent="0">
                  <a:buNone/>
                </a:pPr>
                <a:endParaRPr lang="sr-Cyrl-RS" dirty="0">
                  <a:latin typeface="Cambria Math" panose="02040503050406030204" pitchFamily="18" charset="0"/>
                  <a:ea typeface="Cambria Math" panose="02040503050406030204" pitchFamily="18" charset="0"/>
                </a:endParaRPr>
              </a:p>
              <a:p>
                <a:pPr marL="0" indent="0">
                  <a:buNone/>
                </a:pPr>
                <a:r>
                  <a:rPr lang="sr-Cyrl-RS" dirty="0"/>
                  <a:t>3. </a:t>
                </a:r>
              </a:p>
              <a:p>
                <a:pPr marL="0" indent="0">
                  <a:buNone/>
                </a:pPr>
                <a:r>
                  <a:rPr lang="sr-Cyrl-RS" dirty="0">
                    <a:latin typeface="Cambria Math" panose="02040503050406030204" pitchFamily="18" charset="0"/>
                    <a:ea typeface="Cambria Math" panose="02040503050406030204" pitchFamily="18" charset="0"/>
                  </a:rPr>
                  <a:t>а. Квантно тунеловање објашњава процес алфа распада,</a:t>
                </a:r>
              </a:p>
              <a:p>
                <a:pPr marL="0" indent="0">
                  <a:buNone/>
                </a:pPr>
                <a:r>
                  <a:rPr lang="sr-Cyrl-RS" dirty="0">
                    <a:latin typeface="Cambria Math" panose="02040503050406030204" pitchFamily="18" charset="0"/>
                    <a:ea typeface="Cambria Math" panose="02040503050406030204" pitchFamily="18" charset="0"/>
                  </a:rPr>
                  <a:t>б. Квантно тунеловање објашњава процес бета распада,</a:t>
                </a:r>
              </a:p>
              <a:p>
                <a:pPr marL="0" indent="0">
                  <a:buNone/>
                </a:pPr>
                <a:r>
                  <a:rPr lang="sr-Cyrl-RS" dirty="0">
                    <a:latin typeface="Cambria Math" panose="02040503050406030204" pitchFamily="18" charset="0"/>
                    <a:ea typeface="Cambria Math" panose="02040503050406030204" pitchFamily="18" charset="0"/>
                  </a:rPr>
                  <a:t>в. Квантно тунеловање објашњава процес алфа распада, као и бета распада.</a:t>
                </a:r>
              </a:p>
              <a:p>
                <a:pPr marL="0" indent="0">
                  <a:buNone/>
                </a:pPr>
                <a:endParaRPr lang="sr-Cyrl-R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7A4F047A-0548-A06F-D52C-34B17CE8DAD4}"/>
                  </a:ext>
                </a:extLst>
              </p:cNvPr>
              <p:cNvSpPr>
                <a:spLocks noGrp="1" noRot="1" noChangeAspect="1" noMove="1" noResize="1" noEditPoints="1" noAdjustHandles="1" noChangeArrowheads="1" noChangeShapeType="1" noTextEdit="1"/>
              </p:cNvSpPr>
              <p:nvPr>
                <p:ph idx="1"/>
              </p:nvPr>
            </p:nvSpPr>
            <p:spPr>
              <a:xfrm>
                <a:off x="738789" y="550292"/>
                <a:ext cx="10515600" cy="5365750"/>
              </a:xfrm>
              <a:blipFill>
                <a:blip r:embed="rId2"/>
                <a:stretch>
                  <a:fillRect l="-232"/>
                </a:stretch>
              </a:blipFill>
            </p:spPr>
            <p:txBody>
              <a:bodyPr/>
              <a:lstStyle/>
              <a:p>
                <a:r>
                  <a:rPr lang="en-US">
                    <a:noFill/>
                  </a:rPr>
                  <a:t> </a:t>
                </a:r>
              </a:p>
            </p:txBody>
          </p:sp>
        </mc:Fallback>
      </mc:AlternateContent>
    </p:spTree>
    <p:extLst>
      <p:ext uri="{BB962C8B-B14F-4D97-AF65-F5344CB8AC3E}">
        <p14:creationId xmlns:p14="http://schemas.microsoft.com/office/powerpoint/2010/main" val="4286764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F55C39-FFEC-B409-627E-C5C786E19155}"/>
                  </a:ext>
                </a:extLst>
              </p:cNvPr>
              <p:cNvSpPr>
                <a:spLocks noGrp="1"/>
              </p:cNvSpPr>
              <p:nvPr>
                <p:ph idx="1"/>
              </p:nvPr>
            </p:nvSpPr>
            <p:spPr>
              <a:xfrm>
                <a:off x="838200" y="759672"/>
                <a:ext cx="10515600" cy="5338655"/>
              </a:xfrm>
            </p:spPr>
            <p:txBody>
              <a:bodyPr>
                <a:normAutofit/>
              </a:bodyPr>
              <a:lstStyle/>
              <a:p>
                <a:pPr marL="0" indent="0">
                  <a:buNone/>
                </a:pPr>
                <a:r>
                  <a:rPr lang="sr-Cyrl-RS" sz="1500" dirty="0"/>
                  <a:t>4. </a:t>
                </a:r>
              </a:p>
              <a:p>
                <a:pPr marL="0" indent="0">
                  <a:buNone/>
                </a:pPr>
                <a:r>
                  <a:rPr lang="sr-Cyrl-RS" sz="1500" dirty="0">
                    <a:latin typeface="Cambria Math" panose="02040503050406030204" pitchFamily="18" charset="0"/>
                    <a:ea typeface="Cambria Math" panose="02040503050406030204" pitchFamily="18" charset="0"/>
                  </a:rPr>
                  <a:t>Својствене енергије ЛХО-а дате су изразом:</a:t>
                </a:r>
              </a:p>
              <a:p>
                <a:pPr marL="0" indent="0">
                  <a:buNone/>
                </a:pPr>
                <a:r>
                  <a:rPr lang="sr-Cyrl-RS" sz="1500" dirty="0">
                    <a:latin typeface="Cambria Math" panose="02040503050406030204" pitchFamily="18" charset="0"/>
                    <a:ea typeface="Cambria Math" panose="02040503050406030204" pitchFamily="18" charset="0"/>
                  </a:rPr>
                  <a:t>а. </a:t>
                </a:r>
                <a14:m>
                  <m:oMath xmlns:m="http://schemas.openxmlformats.org/officeDocument/2006/math">
                    <m:sSub>
                      <m:sSubPr>
                        <m:ctrlPr>
                          <a:rPr lang="sr-Cyrl-RS" sz="1500" b="0" i="1" smtClean="0">
                            <a:latin typeface="Cambria Math" panose="02040503050406030204" pitchFamily="18" charset="0"/>
                            <a:ea typeface="Cambria Math" panose="02040503050406030204" pitchFamily="18" charset="0"/>
                          </a:rPr>
                        </m:ctrlPr>
                      </m:sSubPr>
                      <m:e>
                        <m:r>
                          <a:rPr lang="sr-Cyrl-RS" sz="1500" b="0" i="1" smtClean="0">
                            <a:latin typeface="Cambria Math" panose="02040503050406030204" pitchFamily="18" charset="0"/>
                            <a:ea typeface="Cambria Math" panose="02040503050406030204" pitchFamily="18" charset="0"/>
                          </a:rPr>
                          <m:t>Е</m:t>
                        </m:r>
                      </m:e>
                      <m:sub>
                        <m:r>
                          <a:rPr lang="en-US" sz="1500" b="0" i="1" smtClean="0">
                            <a:latin typeface="Cambria Math" panose="02040503050406030204" pitchFamily="18" charset="0"/>
                            <a:ea typeface="Cambria Math" panose="02040503050406030204" pitchFamily="18" charset="0"/>
                          </a:rPr>
                          <m:t>𝑛</m:t>
                        </m:r>
                      </m:sub>
                    </m:sSub>
                    <m:r>
                      <a:rPr lang="en-US" sz="1500" b="0" i="1" smtClean="0">
                        <a:latin typeface="Cambria Math" panose="02040503050406030204" pitchFamily="18" charset="0"/>
                        <a:ea typeface="Cambria Math" panose="02040503050406030204" pitchFamily="18" charset="0"/>
                      </a:rPr>
                      <m:t>=</m:t>
                    </m:r>
                    <m:d>
                      <m:dPr>
                        <m:ctrlPr>
                          <a:rPr lang="en-US" sz="1500" b="0" i="1" smtClean="0">
                            <a:latin typeface="Cambria Math" panose="02040503050406030204" pitchFamily="18" charset="0"/>
                            <a:ea typeface="Cambria Math" panose="02040503050406030204" pitchFamily="18" charset="0"/>
                          </a:rPr>
                        </m:ctrlPr>
                      </m:dPr>
                      <m:e>
                        <m:r>
                          <a:rPr lang="en-US" sz="1500" b="0" i="1" smtClean="0">
                            <a:latin typeface="Cambria Math" panose="02040503050406030204" pitchFamily="18" charset="0"/>
                            <a:ea typeface="Cambria Math" panose="02040503050406030204" pitchFamily="18" charset="0"/>
                          </a:rPr>
                          <m:t>𝑛</m:t>
                        </m:r>
                        <m:r>
                          <a:rPr lang="en-US" sz="1500" b="0" i="1" smtClean="0">
                            <a:latin typeface="Cambria Math" panose="02040503050406030204" pitchFamily="18" charset="0"/>
                            <a:ea typeface="Cambria Math" panose="02040503050406030204" pitchFamily="18" charset="0"/>
                          </a:rPr>
                          <m:t>+</m:t>
                        </m:r>
                        <m:f>
                          <m:fPr>
                            <m:ctrlPr>
                              <a:rPr lang="en-US" sz="1500" b="0" i="1" smtClean="0">
                                <a:latin typeface="Cambria Math" panose="02040503050406030204" pitchFamily="18" charset="0"/>
                                <a:ea typeface="Cambria Math" panose="02040503050406030204" pitchFamily="18" charset="0"/>
                              </a:rPr>
                            </m:ctrlPr>
                          </m:fPr>
                          <m:num>
                            <m:r>
                              <a:rPr lang="sr-Cyrl-RS" sz="1500" b="0" i="1" smtClean="0">
                                <a:latin typeface="Cambria Math" panose="02040503050406030204" pitchFamily="18" charset="0"/>
                                <a:ea typeface="Cambria Math" panose="02040503050406030204" pitchFamily="18" charset="0"/>
                              </a:rPr>
                              <m:t>3</m:t>
                            </m:r>
                          </m:num>
                          <m:den>
                            <m:r>
                              <a:rPr lang="en-US" sz="1500" b="0" i="1" smtClean="0">
                                <a:latin typeface="Cambria Math" panose="02040503050406030204" pitchFamily="18" charset="0"/>
                                <a:ea typeface="Cambria Math" panose="02040503050406030204" pitchFamily="18" charset="0"/>
                              </a:rPr>
                              <m:t>2</m:t>
                            </m:r>
                          </m:den>
                        </m:f>
                      </m:e>
                    </m:d>
                    <m:r>
                      <a:rPr lang="sr-Cyrl-RS" sz="1500" b="0" i="1" smtClean="0">
                        <a:latin typeface="Cambria Math" panose="02040503050406030204" pitchFamily="18" charset="0"/>
                        <a:ea typeface="Cambria Math" panose="02040503050406030204" pitchFamily="18" charset="0"/>
                      </a:rPr>
                      <m:t>ћ</m:t>
                    </m:r>
                    <m:r>
                      <a:rPr lang="en-US" sz="1500" b="0" i="1" smtClean="0">
                        <a:latin typeface="Cambria Math" panose="02040503050406030204" pitchFamily="18" charset="0"/>
                        <a:ea typeface="Cambria Math" panose="02040503050406030204" pitchFamily="18" charset="0"/>
                      </a:rPr>
                      <m:t>𝜔</m:t>
                    </m:r>
                  </m:oMath>
                </a14:m>
                <a:r>
                  <a:rPr lang="sr-Cyrl-RS" sz="1500" dirty="0">
                    <a:latin typeface="Cambria Math" panose="02040503050406030204" pitchFamily="18" charset="0"/>
                    <a:ea typeface="Cambria Math" panose="02040503050406030204" pitchFamily="18" charset="0"/>
                  </a:rPr>
                  <a:t>,</a:t>
                </a:r>
              </a:p>
              <a:p>
                <a:pPr marL="0" indent="0">
                  <a:buNone/>
                </a:pPr>
                <a:r>
                  <a:rPr lang="sr-Cyrl-RS" sz="1500" dirty="0">
                    <a:latin typeface="Cambria Math" panose="02040503050406030204" pitchFamily="18" charset="0"/>
                    <a:ea typeface="Cambria Math" panose="02040503050406030204" pitchFamily="18" charset="0"/>
                  </a:rPr>
                  <a:t>б. </a:t>
                </a:r>
                <a14:m>
                  <m:oMath xmlns:m="http://schemas.openxmlformats.org/officeDocument/2006/math">
                    <m:sSub>
                      <m:sSubPr>
                        <m:ctrlPr>
                          <a:rPr lang="sr-Cyrl-RS" sz="1500" b="0" i="1" smtClean="0">
                            <a:latin typeface="Cambria Math" panose="02040503050406030204" pitchFamily="18" charset="0"/>
                            <a:ea typeface="Cambria Math" panose="02040503050406030204" pitchFamily="18" charset="0"/>
                          </a:rPr>
                        </m:ctrlPr>
                      </m:sSubPr>
                      <m:e>
                        <m:r>
                          <a:rPr lang="sr-Cyrl-RS" sz="1500" b="0" i="1" smtClean="0">
                            <a:latin typeface="Cambria Math" panose="02040503050406030204" pitchFamily="18" charset="0"/>
                            <a:ea typeface="Cambria Math" panose="02040503050406030204" pitchFamily="18" charset="0"/>
                          </a:rPr>
                          <m:t>Е</m:t>
                        </m:r>
                      </m:e>
                      <m:sub>
                        <m:r>
                          <a:rPr lang="en-US" sz="1500" b="0" i="1" smtClean="0">
                            <a:latin typeface="Cambria Math" panose="02040503050406030204" pitchFamily="18" charset="0"/>
                            <a:ea typeface="Cambria Math" panose="02040503050406030204" pitchFamily="18" charset="0"/>
                          </a:rPr>
                          <m:t>𝑛</m:t>
                        </m:r>
                      </m:sub>
                    </m:sSub>
                    <m:r>
                      <a:rPr lang="en-US" sz="1500" b="0" i="1" smtClean="0">
                        <a:latin typeface="Cambria Math" panose="02040503050406030204" pitchFamily="18" charset="0"/>
                        <a:ea typeface="Cambria Math" panose="02040503050406030204" pitchFamily="18" charset="0"/>
                      </a:rPr>
                      <m:t>=</m:t>
                    </m:r>
                    <m:d>
                      <m:dPr>
                        <m:ctrlPr>
                          <a:rPr lang="en-US" sz="1500" b="0" i="1" smtClean="0">
                            <a:latin typeface="Cambria Math" panose="02040503050406030204" pitchFamily="18" charset="0"/>
                            <a:ea typeface="Cambria Math" panose="02040503050406030204" pitchFamily="18" charset="0"/>
                          </a:rPr>
                        </m:ctrlPr>
                      </m:dPr>
                      <m:e>
                        <m:r>
                          <a:rPr lang="en-US" sz="1500" b="0" i="1" smtClean="0">
                            <a:latin typeface="Cambria Math" panose="02040503050406030204" pitchFamily="18" charset="0"/>
                            <a:ea typeface="Cambria Math" panose="02040503050406030204" pitchFamily="18" charset="0"/>
                          </a:rPr>
                          <m:t>𝑛</m:t>
                        </m:r>
                        <m:r>
                          <a:rPr lang="en-US" sz="1500" b="0" i="1" smtClean="0">
                            <a:latin typeface="Cambria Math" panose="02040503050406030204" pitchFamily="18" charset="0"/>
                            <a:ea typeface="Cambria Math" panose="02040503050406030204" pitchFamily="18" charset="0"/>
                          </a:rPr>
                          <m:t>+1</m:t>
                        </m:r>
                      </m:e>
                    </m:d>
                    <m:r>
                      <a:rPr lang="sr-Cyrl-RS" sz="1500" b="0" i="1" smtClean="0">
                        <a:latin typeface="Cambria Math" panose="02040503050406030204" pitchFamily="18" charset="0"/>
                        <a:ea typeface="Cambria Math" panose="02040503050406030204" pitchFamily="18" charset="0"/>
                      </a:rPr>
                      <m:t>ћ</m:t>
                    </m:r>
                    <m:r>
                      <a:rPr lang="en-US" sz="1500" b="0" i="1" smtClean="0">
                        <a:latin typeface="Cambria Math" panose="02040503050406030204" pitchFamily="18" charset="0"/>
                        <a:ea typeface="Cambria Math" panose="02040503050406030204" pitchFamily="18" charset="0"/>
                      </a:rPr>
                      <m:t>𝜔</m:t>
                    </m:r>
                  </m:oMath>
                </a14:m>
                <a:r>
                  <a:rPr lang="sr-Cyrl-RS" sz="1500" dirty="0">
                    <a:latin typeface="Cambria Math" panose="02040503050406030204" pitchFamily="18" charset="0"/>
                    <a:ea typeface="Cambria Math" panose="02040503050406030204" pitchFamily="18" charset="0"/>
                  </a:rPr>
                  <a:t>,</a:t>
                </a:r>
              </a:p>
              <a:p>
                <a:pPr marL="0" indent="0">
                  <a:buNone/>
                </a:pPr>
                <a:r>
                  <a:rPr lang="sr-Cyrl-RS" sz="1500" dirty="0">
                    <a:latin typeface="Cambria Math" panose="02040503050406030204" pitchFamily="18" charset="0"/>
                    <a:ea typeface="Cambria Math" panose="02040503050406030204" pitchFamily="18" charset="0"/>
                  </a:rPr>
                  <a:t>в. </a:t>
                </a:r>
                <a14:m>
                  <m:oMath xmlns:m="http://schemas.openxmlformats.org/officeDocument/2006/math">
                    <m:sSub>
                      <m:sSubPr>
                        <m:ctrlPr>
                          <a:rPr lang="sr-Cyrl-RS" sz="1500" b="0" i="1" smtClean="0">
                            <a:latin typeface="Cambria Math" panose="02040503050406030204" pitchFamily="18" charset="0"/>
                            <a:ea typeface="Cambria Math" panose="02040503050406030204" pitchFamily="18" charset="0"/>
                          </a:rPr>
                        </m:ctrlPr>
                      </m:sSubPr>
                      <m:e>
                        <m:r>
                          <a:rPr lang="sr-Cyrl-RS" sz="1500" b="0" i="1" smtClean="0">
                            <a:latin typeface="Cambria Math" panose="02040503050406030204" pitchFamily="18" charset="0"/>
                            <a:ea typeface="Cambria Math" panose="02040503050406030204" pitchFamily="18" charset="0"/>
                          </a:rPr>
                          <m:t>Е</m:t>
                        </m:r>
                      </m:e>
                      <m:sub>
                        <m:r>
                          <a:rPr lang="en-US" sz="1500" b="0" i="1" smtClean="0">
                            <a:latin typeface="Cambria Math" panose="02040503050406030204" pitchFamily="18" charset="0"/>
                            <a:ea typeface="Cambria Math" panose="02040503050406030204" pitchFamily="18" charset="0"/>
                          </a:rPr>
                          <m:t>𝑛</m:t>
                        </m:r>
                      </m:sub>
                    </m:sSub>
                    <m:r>
                      <a:rPr lang="en-US" sz="1500" b="0" i="1" smtClean="0">
                        <a:latin typeface="Cambria Math" panose="02040503050406030204" pitchFamily="18" charset="0"/>
                        <a:ea typeface="Cambria Math" panose="02040503050406030204" pitchFamily="18" charset="0"/>
                      </a:rPr>
                      <m:t>=</m:t>
                    </m:r>
                    <m:d>
                      <m:dPr>
                        <m:ctrlPr>
                          <a:rPr lang="en-US" sz="1500" b="0" i="1" smtClean="0">
                            <a:latin typeface="Cambria Math" panose="02040503050406030204" pitchFamily="18" charset="0"/>
                            <a:ea typeface="Cambria Math" panose="02040503050406030204" pitchFamily="18" charset="0"/>
                          </a:rPr>
                        </m:ctrlPr>
                      </m:dPr>
                      <m:e>
                        <m:r>
                          <a:rPr lang="en-US" sz="1500" b="0" i="1" smtClean="0">
                            <a:latin typeface="Cambria Math" panose="02040503050406030204" pitchFamily="18" charset="0"/>
                            <a:ea typeface="Cambria Math" panose="02040503050406030204" pitchFamily="18" charset="0"/>
                          </a:rPr>
                          <m:t>𝑛</m:t>
                        </m:r>
                        <m:r>
                          <a:rPr lang="en-US" sz="1500" b="0" i="1" smtClean="0">
                            <a:latin typeface="Cambria Math" panose="02040503050406030204" pitchFamily="18" charset="0"/>
                            <a:ea typeface="Cambria Math" panose="02040503050406030204" pitchFamily="18" charset="0"/>
                          </a:rPr>
                          <m:t>+</m:t>
                        </m:r>
                        <m:f>
                          <m:fPr>
                            <m:ctrlPr>
                              <a:rPr lang="en-US" sz="1500" b="0" i="1" smtClean="0">
                                <a:latin typeface="Cambria Math" panose="02040503050406030204" pitchFamily="18" charset="0"/>
                                <a:ea typeface="Cambria Math" panose="02040503050406030204" pitchFamily="18" charset="0"/>
                              </a:rPr>
                            </m:ctrlPr>
                          </m:fPr>
                          <m:num>
                            <m:r>
                              <a:rPr lang="en-US" sz="1500" b="0" i="1" smtClean="0">
                                <a:latin typeface="Cambria Math" panose="02040503050406030204" pitchFamily="18" charset="0"/>
                                <a:ea typeface="Cambria Math" panose="02040503050406030204" pitchFamily="18" charset="0"/>
                              </a:rPr>
                              <m:t>1</m:t>
                            </m:r>
                          </m:num>
                          <m:den>
                            <m:r>
                              <a:rPr lang="en-US" sz="1500" b="0" i="1" smtClean="0">
                                <a:latin typeface="Cambria Math" panose="02040503050406030204" pitchFamily="18" charset="0"/>
                                <a:ea typeface="Cambria Math" panose="02040503050406030204" pitchFamily="18" charset="0"/>
                              </a:rPr>
                              <m:t>2</m:t>
                            </m:r>
                          </m:den>
                        </m:f>
                      </m:e>
                    </m:d>
                    <m:r>
                      <a:rPr lang="sr-Cyrl-RS" sz="1500" b="0" i="1" smtClean="0">
                        <a:latin typeface="Cambria Math" panose="02040503050406030204" pitchFamily="18" charset="0"/>
                        <a:ea typeface="Cambria Math" panose="02040503050406030204" pitchFamily="18" charset="0"/>
                      </a:rPr>
                      <m:t>ћ</m:t>
                    </m:r>
                    <m:r>
                      <a:rPr lang="en-US" sz="1500" b="0" i="1" smtClean="0">
                        <a:latin typeface="Cambria Math" panose="02040503050406030204" pitchFamily="18" charset="0"/>
                        <a:ea typeface="Cambria Math" panose="02040503050406030204" pitchFamily="18" charset="0"/>
                      </a:rPr>
                      <m:t>𝜔</m:t>
                    </m:r>
                  </m:oMath>
                </a14:m>
                <a:r>
                  <a:rPr lang="sr-Cyrl-RS" sz="1500" dirty="0">
                    <a:latin typeface="Cambria Math" panose="02040503050406030204" pitchFamily="18" charset="0"/>
                    <a:ea typeface="Cambria Math" panose="02040503050406030204" pitchFamily="18" charset="0"/>
                  </a:rPr>
                  <a:t>.</a:t>
                </a:r>
              </a:p>
              <a:p>
                <a:pPr marL="0" indent="0">
                  <a:buNone/>
                </a:pPr>
                <a:r>
                  <a:rPr lang="sr-Cyrl-RS" sz="1500" dirty="0"/>
                  <a:t>5.</a:t>
                </a:r>
              </a:p>
              <a:p>
                <a:pPr marL="0" indent="0">
                  <a:buNone/>
                </a:pPr>
                <a:r>
                  <a:rPr lang="sr-Cyrl-RS" sz="1500" dirty="0">
                    <a:latin typeface="Cambria Math" panose="02040503050406030204" pitchFamily="18" charset="0"/>
                    <a:ea typeface="Cambria Math" panose="02040503050406030204" pitchFamily="18" charset="0"/>
                  </a:rPr>
                  <a:t>Својствене функције  ЛХО-а су:</a:t>
                </a:r>
              </a:p>
              <a:p>
                <a:pPr marL="0" indent="0">
                  <a:buNone/>
                </a:pPr>
                <a:r>
                  <a:rPr lang="sr-Cyrl-RS" sz="1500" dirty="0">
                    <a:latin typeface="Cambria Math" panose="02040503050406030204" pitchFamily="18" charset="0"/>
                    <a:ea typeface="Cambria Math" panose="02040503050406030204" pitchFamily="18" charset="0"/>
                  </a:rPr>
                  <a:t>а. </a:t>
                </a:r>
                <a14:m>
                  <m:oMath xmlns:m="http://schemas.openxmlformats.org/officeDocument/2006/math">
                    <m:r>
                      <a:rPr lang="sr-Cyrl-RS" sz="1500" i="1">
                        <a:latin typeface="Cambria Math" panose="02040503050406030204" pitchFamily="18" charset="0"/>
                        <a:ea typeface="Cambria Math" panose="02040503050406030204" pitchFamily="18" charset="0"/>
                      </a:rPr>
                      <m:t>К</m:t>
                    </m:r>
                    <m:r>
                      <a:rPr lang="sr-Cyrl-RS" sz="1500" b="0" i="1" smtClean="0">
                        <a:latin typeface="Cambria Math" panose="02040503050406030204" pitchFamily="18" charset="0"/>
                        <a:ea typeface="Cambria Math" panose="02040503050406030204" pitchFamily="18" charset="0"/>
                      </a:rPr>
                      <m:t>омплексне или реалне функције,</m:t>
                    </m:r>
                  </m:oMath>
                </a14:m>
                <a:endParaRPr lang="sr-Cyrl-RS" sz="1500" b="0" dirty="0">
                  <a:latin typeface="Cambria Math" panose="02040503050406030204" pitchFamily="18" charset="0"/>
                  <a:ea typeface="Cambria Math" panose="02040503050406030204" pitchFamily="18" charset="0"/>
                </a:endParaRPr>
              </a:p>
              <a:p>
                <a:pPr marL="0" indent="0">
                  <a:buNone/>
                </a:pPr>
                <a:r>
                  <a:rPr lang="sr-Cyrl-RS" sz="1500" dirty="0">
                    <a:latin typeface="Cambria Math" panose="02040503050406030204" pitchFamily="18" charset="0"/>
                    <a:ea typeface="Cambria Math" panose="02040503050406030204" pitchFamily="18" charset="0"/>
                  </a:rPr>
                  <a:t>б. </a:t>
                </a:r>
                <a14:m>
                  <m:oMath xmlns:m="http://schemas.openxmlformats.org/officeDocument/2006/math">
                    <m:r>
                      <a:rPr lang="sr-Cyrl-RS" sz="1500" i="1">
                        <a:latin typeface="Cambria Math" panose="02040503050406030204" pitchFamily="18" charset="0"/>
                        <a:ea typeface="Cambria Math" panose="02040503050406030204" pitchFamily="18" charset="0"/>
                      </a:rPr>
                      <m:t>К</m:t>
                    </m:r>
                    <m:r>
                      <a:rPr lang="sr-Cyrl-RS" sz="1500" b="0" i="1" smtClean="0">
                        <a:latin typeface="Cambria Math" panose="02040503050406030204" pitchFamily="18" charset="0"/>
                        <a:ea typeface="Cambria Math" panose="02040503050406030204" pitchFamily="18" charset="0"/>
                      </a:rPr>
                      <m:t>омплексне функције</m:t>
                    </m:r>
                  </m:oMath>
                </a14:m>
                <a:endParaRPr lang="sr-Cyrl-RS" sz="1500" b="0" dirty="0">
                  <a:latin typeface="Cambria Math" panose="02040503050406030204" pitchFamily="18" charset="0"/>
                  <a:ea typeface="Cambria Math" panose="02040503050406030204" pitchFamily="18" charset="0"/>
                </a:endParaRPr>
              </a:p>
              <a:p>
                <a:pPr marL="0" indent="0">
                  <a:buNone/>
                </a:pPr>
                <a:r>
                  <a:rPr lang="sr-Cyrl-RS" sz="1500" dirty="0">
                    <a:latin typeface="Cambria Math" panose="02040503050406030204" pitchFamily="18" charset="0"/>
                    <a:ea typeface="Cambria Math" panose="02040503050406030204" pitchFamily="18" charset="0"/>
                  </a:rPr>
                  <a:t>в. Реалне функције.</a:t>
                </a:r>
              </a:p>
              <a:p>
                <a:pPr marL="0" indent="0">
                  <a:buNone/>
                </a:pPr>
                <a:r>
                  <a:rPr lang="sr-Cyrl-RS" sz="1500" dirty="0">
                    <a:latin typeface="Cambria Math" panose="02040503050406030204" pitchFamily="18" charset="0"/>
                    <a:ea typeface="Cambria Math" panose="02040503050406030204" pitchFamily="18" charset="0"/>
                  </a:rPr>
                  <a:t> </a:t>
                </a:r>
                <a:endParaRPr lang="en-US" sz="1500" dirty="0">
                  <a:latin typeface="Cambria Math" panose="02040503050406030204" pitchFamily="18" charset="0"/>
                  <a:ea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CAF55C39-FFEC-B409-627E-C5C786E19155}"/>
                  </a:ext>
                </a:extLst>
              </p:cNvPr>
              <p:cNvSpPr>
                <a:spLocks noGrp="1" noRot="1" noChangeAspect="1" noMove="1" noResize="1" noEditPoints="1" noAdjustHandles="1" noChangeArrowheads="1" noChangeShapeType="1" noTextEdit="1"/>
              </p:cNvSpPr>
              <p:nvPr>
                <p:ph idx="1"/>
              </p:nvPr>
            </p:nvSpPr>
            <p:spPr>
              <a:xfrm>
                <a:off x="838200" y="759672"/>
                <a:ext cx="10515600" cy="5338655"/>
              </a:xfrm>
              <a:blipFill>
                <a:blip r:embed="rId2"/>
                <a:stretch>
                  <a:fillRect l="-232" t="-229"/>
                </a:stretch>
              </a:blipFill>
            </p:spPr>
            <p:txBody>
              <a:bodyPr/>
              <a:lstStyle/>
              <a:p>
                <a:r>
                  <a:rPr lang="en-US">
                    <a:noFill/>
                  </a:rPr>
                  <a:t> </a:t>
                </a:r>
              </a:p>
            </p:txBody>
          </p:sp>
        </mc:Fallback>
      </mc:AlternateContent>
    </p:spTree>
    <p:extLst>
      <p:ext uri="{BB962C8B-B14F-4D97-AF65-F5344CB8AC3E}">
        <p14:creationId xmlns:p14="http://schemas.microsoft.com/office/powerpoint/2010/main" val="20574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994C898-E22A-EFC9-6ECA-5C297CA48071}"/>
                  </a:ext>
                </a:extLst>
              </p:cNvPr>
              <p:cNvSpPr>
                <a:spLocks noGrp="1"/>
              </p:cNvSpPr>
              <p:nvPr>
                <p:ph idx="1"/>
              </p:nvPr>
            </p:nvSpPr>
            <p:spPr>
              <a:xfrm>
                <a:off x="838200" y="834501"/>
                <a:ext cx="10515600" cy="5342462"/>
              </a:xfrm>
            </p:spPr>
            <p:txBody>
              <a:bodyPr>
                <a:normAutofit/>
              </a:bodyPr>
              <a:lstStyle/>
              <a:p>
                <a:r>
                  <a:rPr lang="sr-Cyrl-RS" sz="2000" dirty="0">
                    <a:latin typeface="Cambria Math" panose="02040503050406030204" pitchFamily="18" charset="0"/>
                    <a:ea typeface="Cambria Math" panose="02040503050406030204" pitchFamily="18" charset="0"/>
                  </a:rPr>
                  <a:t>Физичка теорија која се бави објашњењем појава у микросвету назива се квантна механика.</a:t>
                </a:r>
              </a:p>
              <a:p>
                <a:r>
                  <a:rPr lang="sr-Cyrl-RS" sz="2000" dirty="0">
                    <a:latin typeface="Cambria Math" panose="02040503050406030204" pitchFamily="18" charset="0"/>
                    <a:ea typeface="Cambria Math" panose="02040503050406030204" pitchFamily="18" charset="0"/>
                  </a:rPr>
                  <a:t>Основна једначина која описује микрофизичке  појаве је Шредингерова једначина. Она је аналогон Њутновог закона који</a:t>
                </a:r>
                <a:r>
                  <a:rPr lang="en-US" sz="2000" dirty="0">
                    <a:latin typeface="Cambria Math" panose="02040503050406030204" pitchFamily="18" charset="0"/>
                    <a:ea typeface="Cambria Math" panose="02040503050406030204" pitchFamily="18" charset="0"/>
                  </a:rPr>
                  <a:t>  </a:t>
                </a:r>
                <a:r>
                  <a:rPr lang="sr-Cyrl-RS" sz="2000" dirty="0">
                    <a:latin typeface="Cambria Math" panose="02040503050406030204" pitchFamily="18" charset="0"/>
                    <a:ea typeface="Cambria Math" panose="02040503050406030204" pitchFamily="18" charset="0"/>
                  </a:rPr>
                  <a:t>описује динамику класичних система. </a:t>
                </a:r>
              </a:p>
              <a:p>
                <a:r>
                  <a:rPr lang="sr-Cyrl-RS" sz="2000" dirty="0">
                    <a:latin typeface="Cambria Math" panose="02040503050406030204" pitchFamily="18" charset="0"/>
                    <a:ea typeface="Cambria Math" panose="02040503050406030204" pitchFamily="18" charset="0"/>
                  </a:rPr>
                  <a:t>Решавање Шредингерове једначине  даје тзв. таласне функције </a:t>
                </a:r>
                <a14:m>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Ψ</m:t>
                    </m:r>
                  </m:oMath>
                </a14:m>
                <a:r>
                  <a:rPr lang="sr-Cyrl-RS" sz="2000" dirty="0">
                    <a:latin typeface="Cambria Math" panose="02040503050406030204" pitchFamily="18" charset="0"/>
                    <a:ea typeface="Cambria Math" panose="02040503050406030204" pitchFamily="18" charset="0"/>
                  </a:rPr>
                  <a:t> микрообјекта као и спектар енергија </a:t>
                </a:r>
                <a14:m>
                  <m:oMath xmlns:m="http://schemas.openxmlformats.org/officeDocument/2006/math">
                    <m:sSub>
                      <m:sSubPr>
                        <m:ctrlPr>
                          <a:rPr lang="sr-Cyrl-RS" sz="2000" b="0" i="1" smtClean="0">
                            <a:latin typeface="Cambria Math" panose="02040503050406030204" pitchFamily="18" charset="0"/>
                            <a:ea typeface="Cambria Math" panose="02040503050406030204" pitchFamily="18" charset="0"/>
                          </a:rPr>
                        </m:ctrlPr>
                      </m:sSubPr>
                      <m:e>
                        <m:r>
                          <a:rPr lang="sr-Cyrl-RS" sz="2000" b="0" i="1" smtClean="0">
                            <a:latin typeface="Cambria Math" panose="02040503050406030204" pitchFamily="18" charset="0"/>
                            <a:ea typeface="Cambria Math" panose="02040503050406030204" pitchFamily="18" charset="0"/>
                          </a:rPr>
                          <m:t>Е</m:t>
                        </m:r>
                      </m:e>
                      <m:sub>
                        <m:r>
                          <a:rPr lang="en-US" sz="2000" b="0" i="1" smtClean="0">
                            <a:latin typeface="Cambria Math" panose="02040503050406030204" pitchFamily="18" charset="0"/>
                            <a:ea typeface="Cambria Math" panose="02040503050406030204" pitchFamily="18" charset="0"/>
                          </a:rPr>
                          <m:t>𝑖</m:t>
                        </m:r>
                      </m:sub>
                    </m:sSub>
                  </m:oMath>
                </a14:m>
                <a:r>
                  <a:rPr lang="sr-Cyrl-RS" sz="2000" dirty="0">
                    <a:latin typeface="Cambria Math" panose="02040503050406030204" pitchFamily="18" charset="0"/>
                    <a:ea typeface="Cambria Math" panose="02040503050406030204" pitchFamily="18" charset="0"/>
                  </a:rPr>
                  <a:t> који је на располагању физичком систему у датим граничним условима.</a:t>
                </a:r>
                <a:endParaRPr lang="en-US" sz="2000" dirty="0">
                  <a:latin typeface="Cambria Math" panose="02040503050406030204" pitchFamily="18" charset="0"/>
                  <a:ea typeface="Cambria Math" panose="02040503050406030204" pitchFamily="18" charset="0"/>
                </a:endParaRPr>
              </a:p>
              <a:p>
                <a:r>
                  <a:rPr lang="sr-Cyrl-RS" sz="2000" dirty="0">
                    <a:latin typeface="Cambria Math" panose="02040503050406030204" pitchFamily="18" charset="0"/>
                    <a:ea typeface="Cambria Math" panose="02040503050406030204" pitchFamily="18" charset="0"/>
                  </a:rPr>
                  <a:t>Таласне функције служе томе  да се рачунају вероватноће догађаја: где се налази систем и са којом енергијом.</a:t>
                </a:r>
              </a:p>
              <a:p>
                <a:r>
                  <a:rPr lang="sr-Cyrl-RS" sz="2000" dirty="0">
                    <a:latin typeface="Cambria Math" panose="02040503050406030204" pitchFamily="18" charset="0"/>
                    <a:ea typeface="Cambria Math" panose="02040503050406030204" pitchFamily="18" charset="0"/>
                  </a:rPr>
                  <a:t>Основни физички модел који је од интереса је модел квантног хармонијског осцилатора. Кватна механика даје да су енергије осцилатора </a:t>
                </a:r>
                <a14:m>
                  <m:oMath xmlns:m="http://schemas.openxmlformats.org/officeDocument/2006/math">
                    <m:sSub>
                      <m:sSubPr>
                        <m:ctrlPr>
                          <a:rPr lang="sr-Cyrl-RS" sz="2000" b="0" i="1" smtClean="0">
                            <a:latin typeface="Cambria Math" panose="02040503050406030204" pitchFamily="18" charset="0"/>
                            <a:ea typeface="Cambria Math" panose="02040503050406030204" pitchFamily="18" charset="0"/>
                          </a:rPr>
                        </m:ctrlPr>
                      </m:sSubPr>
                      <m:e>
                        <m:r>
                          <a:rPr lang="sr-Cyrl-RS" sz="2000" b="0" i="1" smtClean="0">
                            <a:latin typeface="Cambria Math" panose="02040503050406030204" pitchFamily="18" charset="0"/>
                            <a:ea typeface="Cambria Math" panose="02040503050406030204" pitchFamily="18" charset="0"/>
                          </a:rPr>
                          <m:t>Е</m:t>
                        </m:r>
                      </m:e>
                      <m:sub>
                        <m:r>
                          <a:rPr lang="en-US" sz="2000" b="0" i="1" smtClean="0">
                            <a:latin typeface="Cambria Math" panose="02040503050406030204" pitchFamily="18" charset="0"/>
                            <a:ea typeface="Cambria Math" panose="02040503050406030204" pitchFamily="18" charset="0"/>
                          </a:rPr>
                          <m:t>𝑛</m:t>
                        </m:r>
                      </m:sub>
                    </m:sSub>
                    <m:r>
                      <a:rPr lang="en-US" sz="2000" b="0" i="1" smtClean="0">
                        <a:latin typeface="Cambria Math" panose="02040503050406030204" pitchFamily="18" charset="0"/>
                        <a:ea typeface="Cambria Math" panose="02040503050406030204" pitchFamily="18" charset="0"/>
                      </a:rPr>
                      <m:t>=</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𝑛</m:t>
                        </m:r>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r>
                              <a:rPr lang="en-US" sz="2000" b="0" i="1" smtClean="0">
                                <a:latin typeface="Cambria Math" panose="02040503050406030204" pitchFamily="18" charset="0"/>
                                <a:ea typeface="Cambria Math" panose="02040503050406030204" pitchFamily="18" charset="0"/>
                              </a:rPr>
                              <m:t>1</m:t>
                            </m:r>
                          </m:num>
                          <m:den>
                            <m:r>
                              <a:rPr lang="en-US" sz="2000" b="0" i="1" smtClean="0">
                                <a:latin typeface="Cambria Math" panose="02040503050406030204" pitchFamily="18" charset="0"/>
                                <a:ea typeface="Cambria Math" panose="02040503050406030204" pitchFamily="18" charset="0"/>
                              </a:rPr>
                              <m:t>2</m:t>
                            </m:r>
                          </m:den>
                        </m:f>
                      </m:e>
                    </m:d>
                    <m:r>
                      <a:rPr lang="sr-Cyrl-RS" sz="2000" b="0" i="1" smtClean="0">
                        <a:latin typeface="Cambria Math" panose="02040503050406030204" pitchFamily="18" charset="0"/>
                        <a:ea typeface="Cambria Math" panose="02040503050406030204" pitchFamily="18" charset="0"/>
                      </a:rPr>
                      <m:t>ћ</m:t>
                    </m:r>
                    <m:r>
                      <a:rPr lang="en-US" sz="2000" b="0" i="1" smtClean="0">
                        <a:latin typeface="Cambria Math" panose="02040503050406030204" pitchFamily="18" charset="0"/>
                        <a:ea typeface="Cambria Math" panose="02040503050406030204" pitchFamily="18" charset="0"/>
                      </a:rPr>
                      <m:t>𝜔</m:t>
                    </m:r>
                  </m:oMath>
                </a14:m>
                <a:r>
                  <a:rPr lang="sr-Cyrl-RS" sz="2000" dirty="0">
                    <a:latin typeface="Cambria Math" panose="02040503050406030204" pitchFamily="18" charset="0"/>
                    <a:ea typeface="Cambria Math" panose="02040503050406030204" pitchFamily="18" charset="0"/>
                  </a:rPr>
                  <a:t>. </a:t>
                </a:r>
                <a14:m>
                  <m:oMath xmlns:m="http://schemas.openxmlformats.org/officeDocument/2006/math">
                    <m:r>
                      <a:rPr lang="en-US" sz="2000" b="0" i="1" smtClean="0">
                        <a:latin typeface="Cambria Math" panose="02040503050406030204" pitchFamily="18" charset="0"/>
                        <a:ea typeface="Cambria Math" panose="02040503050406030204" pitchFamily="18" charset="0"/>
                      </a:rPr>
                      <m:t>𝑛</m:t>
                    </m:r>
                    <m:r>
                      <a:rPr lang="en-US" sz="2000" b="0" i="1" smtClean="0">
                        <a:latin typeface="Cambria Math" panose="02040503050406030204" pitchFamily="18" charset="0"/>
                        <a:ea typeface="Cambria Math" panose="02040503050406030204" pitchFamily="18" charset="0"/>
                      </a:rPr>
                      <m:t> </m:t>
                    </m:r>
                  </m:oMath>
                </a14:m>
                <a:r>
                  <a:rPr lang="sr-Cyrl-RS" sz="2000" dirty="0">
                    <a:latin typeface="Cambria Math" panose="02040503050406030204" pitchFamily="18" charset="0"/>
                    <a:ea typeface="Cambria Math" panose="02040503050406030204" pitchFamily="18" charset="0"/>
                  </a:rPr>
                  <a:t>пребројава енергијске нивое,</a:t>
                </a:r>
                <a:r>
                  <a:rPr lang="en-US" sz="2000" dirty="0">
                    <a:latin typeface="Cambria Math" panose="02040503050406030204" pitchFamily="18" charset="0"/>
                    <a:ea typeface="Cambria Math" panose="02040503050406030204" pitchFamily="18" charset="0"/>
                  </a:rPr>
                  <a:t> </a:t>
                </a:r>
                <a14:m>
                  <m:oMath xmlns:m="http://schemas.openxmlformats.org/officeDocument/2006/math">
                    <m:r>
                      <a:rPr lang="sr-Cyrl-RS" sz="2000" b="0" i="1" smtClean="0">
                        <a:latin typeface="Cambria Math" panose="02040503050406030204" pitchFamily="18" charset="0"/>
                        <a:ea typeface="Cambria Math" panose="02040503050406030204" pitchFamily="18" charset="0"/>
                      </a:rPr>
                      <m:t>ћ</m:t>
                    </m:r>
                    <m:r>
                      <a:rPr lang="sr-Cyrl-RS" sz="2000" b="0" i="0" smtClean="0">
                        <a:latin typeface="Cambria Math" panose="02040503050406030204" pitchFamily="18" charset="0"/>
                        <a:ea typeface="Cambria Math" panose="02040503050406030204" pitchFamily="18" charset="0"/>
                      </a:rPr>
                      <m:t>=</m:t>
                    </m:r>
                    <m:r>
                      <m:rPr>
                        <m:sty m:val="p"/>
                      </m:rPr>
                      <a:rPr lang="en-US" sz="2000" b="0" i="0" smtClean="0">
                        <a:latin typeface="Cambria Math" panose="02040503050406030204" pitchFamily="18" charset="0"/>
                        <a:ea typeface="Cambria Math" panose="02040503050406030204" pitchFamily="18" charset="0"/>
                      </a:rPr>
                      <m:t>h</m:t>
                    </m:r>
                    <m:r>
                      <a:rPr lang="en-US" sz="2000" b="0" i="0" smtClean="0">
                        <a:latin typeface="Cambria Math" panose="02040503050406030204" pitchFamily="18" charset="0"/>
                        <a:ea typeface="Cambria Math" panose="02040503050406030204" pitchFamily="18" charset="0"/>
                      </a:rPr>
                      <m:t>/2</m:t>
                    </m:r>
                    <m:r>
                      <a:rPr lang="sr-Cyrl-RS" sz="2000" i="1" dirty="0">
                        <a:latin typeface="Cambria Math" panose="02040503050406030204" pitchFamily="18" charset="0"/>
                        <a:ea typeface="Cambria Math" panose="02040503050406030204" pitchFamily="18" charset="0"/>
                      </a:rPr>
                      <m:t>𝜋</m:t>
                    </m:r>
                  </m:oMath>
                </a14:m>
                <a:r>
                  <a:rPr lang="en-US" sz="2000" dirty="0">
                    <a:latin typeface="Cambria Math" panose="02040503050406030204" pitchFamily="18" charset="0"/>
                    <a:ea typeface="Cambria Math" panose="02040503050406030204" pitchFamily="18" charset="0"/>
                  </a:rPr>
                  <a:t>  </a:t>
                </a:r>
                <a:r>
                  <a:rPr lang="sr-Cyrl-RS" sz="2000" dirty="0">
                    <a:latin typeface="Cambria Math" panose="02040503050406030204" pitchFamily="18" charset="0"/>
                    <a:ea typeface="Cambria Math" panose="02040503050406030204" pitchFamily="18" charset="0"/>
                  </a:rPr>
                  <a:t>је редукована Планкова константа,а</a:t>
                </a:r>
                <a:r>
                  <a:rPr lang="en-US" sz="2000" dirty="0">
                    <a:latin typeface="Cambria Math" panose="02040503050406030204" pitchFamily="18" charset="0"/>
                    <a:ea typeface="Cambria Math" panose="02040503050406030204" pitchFamily="18" charset="0"/>
                  </a:rPr>
                  <a:t> </a:t>
                </a:r>
                <a14:m>
                  <m:oMath xmlns:m="http://schemas.openxmlformats.org/officeDocument/2006/math">
                    <m:r>
                      <a:rPr lang="en-US" sz="2000" i="1" smtClean="0">
                        <a:latin typeface="Cambria Math" panose="02040503050406030204" pitchFamily="18" charset="0"/>
                        <a:ea typeface="Cambria Math" panose="02040503050406030204" pitchFamily="18" charset="0"/>
                      </a:rPr>
                      <m:t>𝜔</m:t>
                    </m:r>
                  </m:oMath>
                </a14:m>
                <a:r>
                  <a:rPr lang="sr-Cyrl-RS" sz="2000" dirty="0">
                    <a:latin typeface="Cambria Math" panose="02040503050406030204" pitchFamily="18" charset="0"/>
                    <a:ea typeface="Cambria Math" panose="02040503050406030204" pitchFamily="18" charset="0"/>
                  </a:rPr>
                  <a:t> је фреквенција осцилатора. Бројна вредност Планкове константе је </a:t>
                </a:r>
                <a14:m>
                  <m:oMath xmlns:m="http://schemas.openxmlformats.org/officeDocument/2006/math">
                    <m:r>
                      <m:rPr>
                        <m:sty m:val="p"/>
                      </m:rPr>
                      <a:rPr lang="en-US" sz="2000" b="0" i="0" smtClean="0">
                        <a:latin typeface="Cambria Math" panose="02040503050406030204" pitchFamily="18" charset="0"/>
                        <a:ea typeface="Cambria Math" panose="02040503050406030204" pitchFamily="18" charset="0"/>
                      </a:rPr>
                      <m:t>h</m:t>
                    </m:r>
                    <m:r>
                      <a:rPr lang="en-US" sz="2000" b="0" i="0" smtClean="0">
                        <a:latin typeface="Cambria Math" panose="02040503050406030204" pitchFamily="18" charset="0"/>
                        <a:ea typeface="Cambria Math" panose="02040503050406030204" pitchFamily="18" charset="0"/>
                      </a:rPr>
                      <m:t>=</m:t>
                    </m:r>
                    <m:r>
                      <a:rPr lang="sr-Cyrl-RS" sz="2000" b="0" i="1" smtClean="0">
                        <a:latin typeface="Cambria Math" panose="02040503050406030204" pitchFamily="18" charset="0"/>
                        <a:ea typeface="Cambria Math" panose="02040503050406030204" pitchFamily="18" charset="0"/>
                      </a:rPr>
                      <m:t>6.023 ∙</m:t>
                    </m:r>
                    <m:sSup>
                      <m:sSupPr>
                        <m:ctrlPr>
                          <a:rPr lang="sr-Cyrl-RS" sz="2000" b="0" i="1" smtClean="0">
                            <a:latin typeface="Cambria Math" panose="02040503050406030204" pitchFamily="18" charset="0"/>
                            <a:ea typeface="Cambria Math" panose="02040503050406030204" pitchFamily="18" charset="0"/>
                          </a:rPr>
                        </m:ctrlPr>
                      </m:sSupPr>
                      <m:e>
                        <m:r>
                          <a:rPr lang="sr-Cyrl-RS" sz="2000" b="0" i="1" smtClean="0">
                            <a:latin typeface="Cambria Math" panose="02040503050406030204" pitchFamily="18" charset="0"/>
                            <a:ea typeface="Cambria Math" panose="02040503050406030204" pitchFamily="18" charset="0"/>
                          </a:rPr>
                          <m:t>10</m:t>
                        </m:r>
                      </m:e>
                      <m:sup>
                        <m:r>
                          <a:rPr lang="sr-Cyrl-RS" sz="2000" b="0" i="1" smtClean="0">
                            <a:latin typeface="Cambria Math" panose="02040503050406030204" pitchFamily="18" charset="0"/>
                            <a:ea typeface="Cambria Math" panose="02040503050406030204" pitchFamily="18" charset="0"/>
                          </a:rPr>
                          <m:t>−34</m:t>
                        </m:r>
                      </m:sup>
                    </m:sSup>
                    <m:r>
                      <a:rPr lang="en-US" sz="2000" b="0" i="1" smtClean="0">
                        <a:latin typeface="Cambria Math" panose="02040503050406030204" pitchFamily="18" charset="0"/>
                        <a:ea typeface="Cambria Math" panose="02040503050406030204" pitchFamily="18" charset="0"/>
                      </a:rPr>
                      <m:t>𝐽</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𝑠</m:t>
                    </m:r>
                  </m:oMath>
                </a14:m>
                <a:r>
                  <a:rPr lang="en-US" sz="2000" dirty="0">
                    <a:latin typeface="Cambria Math" panose="02040503050406030204" pitchFamily="18" charset="0"/>
                    <a:ea typeface="Cambria Math" panose="02040503050406030204" pitchFamily="18" charset="0"/>
                  </a:rPr>
                  <a:t>.</a:t>
                </a:r>
                <a:endParaRPr lang="sr-Cyrl-RS" sz="2000" dirty="0">
                  <a:latin typeface="Cambria Math" panose="02040503050406030204" pitchFamily="18" charset="0"/>
                  <a:ea typeface="Cambria Math" panose="02040503050406030204" pitchFamily="18" charset="0"/>
                </a:endParaRPr>
              </a:p>
              <a:p>
                <a:endParaRPr lang="sr-Cyrl-RS" sz="2000" dirty="0">
                  <a:latin typeface="Cambria Math" panose="02040503050406030204" pitchFamily="18" charset="0"/>
                  <a:ea typeface="Cambria Math" panose="02040503050406030204" pitchFamily="18" charset="0"/>
                </a:endParaRPr>
              </a:p>
              <a:p>
                <a:endParaRPr lang="en-US" dirty="0">
                  <a:latin typeface="Cambria Math" panose="02040503050406030204" pitchFamily="18" charset="0"/>
                  <a:ea typeface="Cambria Math" panose="02040503050406030204" pitchFamily="18" charset="0"/>
                </a:endParaRPr>
              </a:p>
            </p:txBody>
          </p:sp>
        </mc:Choice>
        <mc:Fallback xmlns="">
          <p:sp>
            <p:nvSpPr>
              <p:cNvPr id="3" name="Content Placeholder 2">
                <a:extLst>
                  <a:ext uri="{FF2B5EF4-FFF2-40B4-BE49-F238E27FC236}">
                    <a16:creationId xmlns:a16="http://schemas.microsoft.com/office/drawing/2014/main" id="{2994C898-E22A-EFC9-6ECA-5C297CA48071}"/>
                  </a:ext>
                </a:extLst>
              </p:cNvPr>
              <p:cNvSpPr>
                <a:spLocks noGrp="1" noRot="1" noChangeAspect="1" noMove="1" noResize="1" noEditPoints="1" noAdjustHandles="1" noChangeArrowheads="1" noChangeShapeType="1" noTextEdit="1"/>
              </p:cNvSpPr>
              <p:nvPr>
                <p:ph idx="1"/>
              </p:nvPr>
            </p:nvSpPr>
            <p:spPr>
              <a:xfrm>
                <a:off x="838200" y="834501"/>
                <a:ext cx="10515600" cy="5342462"/>
              </a:xfrm>
              <a:blipFill>
                <a:blip r:embed="rId2"/>
                <a:stretch>
                  <a:fillRect l="-522" t="-685" r="-1101"/>
                </a:stretch>
              </a:blipFill>
            </p:spPr>
            <p:txBody>
              <a:bodyPr/>
              <a:lstStyle/>
              <a:p>
                <a:r>
                  <a:rPr lang="en-US">
                    <a:noFill/>
                  </a:rPr>
                  <a:t> </a:t>
                </a:r>
              </a:p>
            </p:txBody>
          </p:sp>
        </mc:Fallback>
      </mc:AlternateContent>
    </p:spTree>
    <p:extLst>
      <p:ext uri="{BB962C8B-B14F-4D97-AF65-F5344CB8AC3E}">
        <p14:creationId xmlns:p14="http://schemas.microsoft.com/office/powerpoint/2010/main" val="302258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E5083-AA78-2C03-1F69-A662035D76A2}"/>
              </a:ext>
            </a:extLst>
          </p:cNvPr>
          <p:cNvSpPr>
            <a:spLocks noGrp="1"/>
          </p:cNvSpPr>
          <p:nvPr>
            <p:ph idx="1"/>
          </p:nvPr>
        </p:nvSpPr>
        <p:spPr>
          <a:xfrm>
            <a:off x="705035" y="1062146"/>
            <a:ext cx="10515600" cy="4351338"/>
          </a:xfrm>
        </p:spPr>
        <p:txBody>
          <a:bodyPr>
            <a:normAutofit/>
          </a:bodyPr>
          <a:lstStyle/>
          <a:p>
            <a:r>
              <a:rPr lang="sr-Cyrl-RS" sz="2000" dirty="0">
                <a:latin typeface="Cambria Math" panose="02040503050406030204" pitchFamily="18" charset="0"/>
                <a:ea typeface="Cambria Math" panose="02040503050406030204" pitchFamily="18" charset="0"/>
              </a:rPr>
              <a:t>Овај модел је веома битан јер се на основи њега изграђује квантна физика многочестичних система, било да је у питању кристал или електромагнетно зрачење заробљено у шупљини.</a:t>
            </a:r>
          </a:p>
          <a:p>
            <a:r>
              <a:rPr lang="sr-Cyrl-RS" sz="2000" dirty="0">
                <a:latin typeface="Cambria Math" panose="02040503050406030204" pitchFamily="18" charset="0"/>
                <a:ea typeface="Cambria Math" panose="02040503050406030204" pitchFamily="18" charset="0"/>
              </a:rPr>
              <a:t>Када се каже квантна механика, подразумева се да је у питању нерелативистичка теорија.</a:t>
            </a:r>
          </a:p>
          <a:p>
            <a:r>
              <a:rPr lang="sr-Cyrl-RS" sz="2000" dirty="0">
                <a:latin typeface="Cambria Math" panose="02040503050406030204" pitchFamily="18" charset="0"/>
                <a:ea typeface="Cambria Math" panose="02040503050406030204" pitchFamily="18" charset="0"/>
              </a:rPr>
              <a:t>На слици која следи показане су како изгледају својствене таласне функције линеарног хармонијског осцилатора (ЛХО). Занимљивост: таласне функције линеарног хармонијског осцилатора су реалне функције, док су у општем случају, за произвољни квантни систем у питању функције комплексне променљиве</a:t>
            </a:r>
            <a:r>
              <a:rPr lang="sr-Cyrl-RS" dirty="0">
                <a:latin typeface="Cambria Math" panose="02040503050406030204" pitchFamily="18" charset="0"/>
                <a:ea typeface="Cambria Math" panose="02040503050406030204" pitchFamily="18" charset="0"/>
              </a:rPr>
              <a:t>. </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8062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BDE19-6719-28C6-7393-25822A11E4B7}"/>
              </a:ext>
            </a:extLst>
          </p:cNvPr>
          <p:cNvSpPr>
            <a:spLocks noGrp="1"/>
          </p:cNvSpPr>
          <p:nvPr>
            <p:ph type="title"/>
          </p:nvPr>
        </p:nvSpPr>
        <p:spPr/>
        <p:txBody>
          <a:bodyPr/>
          <a:lstStyle/>
          <a:p>
            <a:r>
              <a:rPr lang="sr-Cyrl-RS" dirty="0">
                <a:latin typeface="Cambria Math" panose="02040503050406030204" pitchFamily="18" charset="0"/>
                <a:ea typeface="Cambria Math" panose="02040503050406030204" pitchFamily="18" charset="0"/>
              </a:rPr>
              <a:t>Својствене таласне функције ЛХО-а</a:t>
            </a:r>
            <a:endParaRPr lang="en-US" dirty="0">
              <a:latin typeface="Cambria Math" panose="02040503050406030204" pitchFamily="18" charset="0"/>
              <a:ea typeface="Cambria Math" panose="02040503050406030204" pitchFamily="18" charset="0"/>
            </a:endParaRPr>
          </a:p>
        </p:txBody>
      </p:sp>
      <p:pic>
        <p:nvPicPr>
          <p:cNvPr id="2050" name="Picture 2" descr="Harmonic oscillator wavefunctions">
            <a:extLst>
              <a:ext uri="{FF2B5EF4-FFF2-40B4-BE49-F238E27FC236}">
                <a16:creationId xmlns:a16="http://schemas.microsoft.com/office/drawing/2014/main" id="{7E3C27FE-1B28-EDED-CD7E-B99F082195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4509" y="2103438"/>
            <a:ext cx="5242982"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85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CEDA-6784-4665-F73F-C4FBC561B7A5}"/>
              </a:ext>
            </a:extLst>
          </p:cNvPr>
          <p:cNvSpPr>
            <a:spLocks noGrp="1"/>
          </p:cNvSpPr>
          <p:nvPr>
            <p:ph type="title"/>
          </p:nvPr>
        </p:nvSpPr>
        <p:spPr/>
        <p:txBody>
          <a:bodyPr>
            <a:normAutofit fontScale="90000"/>
          </a:bodyPr>
          <a:lstStyle/>
          <a:p>
            <a:r>
              <a:rPr lang="sr-Cyrl-RS" dirty="0">
                <a:latin typeface="Cambria Math" panose="02040503050406030204" pitchFamily="18" charset="0"/>
                <a:ea typeface="Cambria Math" panose="02040503050406030204" pitchFamily="18" charset="0"/>
              </a:rPr>
              <a:t>Квадрати модула таласних функција ЛХО-а</a:t>
            </a:r>
            <a:endParaRPr lang="en-US" dirty="0">
              <a:latin typeface="Cambria Math" panose="02040503050406030204" pitchFamily="18" charset="0"/>
              <a:ea typeface="Cambria Math" panose="02040503050406030204" pitchFamily="18" charset="0"/>
            </a:endParaRPr>
          </a:p>
        </p:txBody>
      </p:sp>
      <p:pic>
        <p:nvPicPr>
          <p:cNvPr id="1026" name="Picture 2" descr="Harmonic oscillator probability distributions">
            <a:extLst>
              <a:ext uri="{FF2B5EF4-FFF2-40B4-BE49-F238E27FC236}">
                <a16:creationId xmlns:a16="http://schemas.microsoft.com/office/drawing/2014/main" id="{21C4D55F-B067-7363-597F-AD35E70565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4509" y="2103438"/>
            <a:ext cx="5242982"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26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EAF8-AA18-DBE3-19E8-389FFCA2C335}"/>
              </a:ext>
            </a:extLst>
          </p:cNvPr>
          <p:cNvSpPr>
            <a:spLocks noGrp="1"/>
          </p:cNvSpPr>
          <p:nvPr>
            <p:ph type="title"/>
          </p:nvPr>
        </p:nvSpPr>
        <p:spPr/>
        <p:txBody>
          <a:bodyPr>
            <a:normAutofit fontScale="90000"/>
          </a:bodyPr>
          <a:lstStyle/>
          <a:p>
            <a:r>
              <a:rPr lang="sr-Cyrl-RS" dirty="0">
                <a:latin typeface="Cambria Math" panose="02040503050406030204" pitchFamily="18" charset="0"/>
                <a:ea typeface="Cambria Math" panose="02040503050406030204" pitchFamily="18" charset="0"/>
              </a:rPr>
              <a:t>Потенцијална јама: бесконачно висока</a:t>
            </a:r>
            <a:endParaRPr lang="en-US" dirty="0">
              <a:latin typeface="Cambria Math" panose="02040503050406030204" pitchFamily="18" charset="0"/>
              <a:ea typeface="Cambria Math" panose="02040503050406030204" pitchFamily="18" charset="0"/>
            </a:endParaRPr>
          </a:p>
        </p:txBody>
      </p:sp>
      <p:pic>
        <p:nvPicPr>
          <p:cNvPr id="2050" name="Picture 2">
            <a:extLst>
              <a:ext uri="{FF2B5EF4-FFF2-40B4-BE49-F238E27FC236}">
                <a16:creationId xmlns:a16="http://schemas.microsoft.com/office/drawing/2014/main" id="{2FFE88C8-A551-E457-1447-1074FD6509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52775" y="1646714"/>
            <a:ext cx="5276849" cy="4221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98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9B4E-A071-FC1E-F94A-B3F129EFE022}"/>
              </a:ext>
            </a:extLst>
          </p:cNvPr>
          <p:cNvSpPr>
            <a:spLocks noGrp="1"/>
          </p:cNvSpPr>
          <p:nvPr>
            <p:ph type="title"/>
          </p:nvPr>
        </p:nvSpPr>
        <p:spPr/>
        <p:txBody>
          <a:bodyPr>
            <a:normAutofit fontScale="90000"/>
          </a:bodyPr>
          <a:lstStyle/>
          <a:p>
            <a:r>
              <a:rPr lang="sr-Cyrl-RS" dirty="0">
                <a:latin typeface="Cambria Math" panose="02040503050406030204" pitchFamily="18" charset="0"/>
                <a:ea typeface="Cambria Math" panose="02040503050406030204" pitchFamily="18" charset="0"/>
              </a:rPr>
              <a:t>Таласне функција честице у горњој јами</a:t>
            </a:r>
            <a:endParaRPr lang="en-US" dirty="0">
              <a:latin typeface="Cambria Math" panose="02040503050406030204" pitchFamily="18" charset="0"/>
              <a:ea typeface="Cambria Math" panose="02040503050406030204" pitchFamily="18" charset="0"/>
            </a:endParaRPr>
          </a:p>
        </p:txBody>
      </p:sp>
      <p:pic>
        <p:nvPicPr>
          <p:cNvPr id="3074" name="Picture 2">
            <a:extLst>
              <a:ext uri="{FF2B5EF4-FFF2-40B4-BE49-F238E27FC236}">
                <a16:creationId xmlns:a16="http://schemas.microsoft.com/office/drawing/2014/main" id="{354DB2C8-93A8-2C0E-52A4-A2E0500A45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33850" y="2001605"/>
            <a:ext cx="2714625" cy="3433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0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0128AED-F534-BA64-4A0C-345AA827A5E0}"/>
                  </a:ext>
                </a:extLst>
              </p:cNvPr>
              <p:cNvSpPr>
                <a:spLocks noGrp="1"/>
              </p:cNvSpPr>
              <p:nvPr>
                <p:ph idx="1"/>
              </p:nvPr>
            </p:nvSpPr>
            <p:spPr>
              <a:xfrm>
                <a:off x="695325" y="896937"/>
                <a:ext cx="10515600" cy="5380037"/>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sr-Cyrl-RS" dirty="0"/>
              </a:p>
              <a:p>
                <a:pPr marL="0" indent="0">
                  <a:buNone/>
                </a:pPr>
                <a:endParaRPr lang="en-US" dirty="0"/>
              </a:p>
              <a:p>
                <a:r>
                  <a:rPr lang="sr-Cyrl-RS" sz="2000" dirty="0">
                    <a:latin typeface="Cambria Math" panose="02040503050406030204" pitchFamily="18" charset="0"/>
                    <a:ea typeface="Cambria Math" panose="02040503050406030204" pitchFamily="18" charset="0"/>
                  </a:rPr>
                  <a:t>Енергије честице у јами су </a:t>
                </a:r>
                <a:r>
                  <a:rPr lang="sr-Cyrl-RS" sz="2000" b="1" dirty="0">
                    <a:latin typeface="Cambria Math" panose="02040503050406030204" pitchFamily="18" charset="0"/>
                    <a:ea typeface="Cambria Math" panose="02040503050406030204" pitchFamily="18" charset="0"/>
                  </a:rPr>
                  <a:t>квантоване</a:t>
                </a:r>
                <a:r>
                  <a:rPr lang="sr-Cyrl-RS" sz="2000" dirty="0">
                    <a:latin typeface="Cambria Math" panose="02040503050406030204" pitchFamily="18" charset="0"/>
                    <a:ea typeface="Cambria Math" panose="02040503050406030204" pitchFamily="18" charset="0"/>
                  </a:rPr>
                  <a:t> и дате су изразом</a:t>
                </a:r>
                <a:endParaRPr lang="en-US" sz="2000" dirty="0">
                  <a:latin typeface="Cambria Math" panose="02040503050406030204" pitchFamily="18" charset="0"/>
                  <a:ea typeface="Cambria Math" panose="02040503050406030204" pitchFamily="18" charset="0"/>
                </a:endParaRPr>
              </a:p>
              <a:p>
                <a:pPr marL="0" indent="0">
                  <a:buNone/>
                </a:pPr>
                <a:r>
                  <a:rPr lang="sr-Cyrl-RS" sz="2000" dirty="0">
                    <a:latin typeface="Cambria Math" panose="02040503050406030204" pitchFamily="18" charset="0"/>
                    <a:ea typeface="Cambria Math" panose="02040503050406030204" pitchFamily="18" charset="0"/>
                  </a:rPr>
                  <a:t> </a:t>
                </a:r>
                <a14:m>
                  <m:oMath xmlns:m="http://schemas.openxmlformats.org/officeDocument/2006/math">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𝐸</m:t>
                        </m:r>
                      </m:e>
                      <m:sub>
                        <m:r>
                          <a:rPr lang="en-US" sz="2000" b="0" i="1" smtClean="0">
                            <a:latin typeface="Cambria Math" panose="02040503050406030204" pitchFamily="18" charset="0"/>
                            <a:ea typeface="Cambria Math" panose="02040503050406030204" pitchFamily="18" charset="0"/>
                          </a:rPr>
                          <m:t>𝑛</m:t>
                        </m:r>
                      </m:sub>
                    </m:sSub>
                    <m:r>
                      <a:rPr lang="en-US" sz="2000" b="0" i="1" smtClean="0">
                        <a:latin typeface="Cambria Math" panose="02040503050406030204" pitchFamily="18" charset="0"/>
                        <a:ea typeface="Cambria Math" panose="02040503050406030204" pitchFamily="18" charset="0"/>
                      </a:rPr>
                      <m:t>=</m:t>
                    </m:r>
                    <m:f>
                      <m:fPr>
                        <m:ctrlPr>
                          <a:rPr lang="en-US" sz="2000" b="0" i="1" smtClean="0">
                            <a:latin typeface="Cambria Math" panose="02040503050406030204" pitchFamily="18" charset="0"/>
                            <a:ea typeface="Cambria Math" panose="02040503050406030204" pitchFamily="18" charset="0"/>
                          </a:rPr>
                        </m:ctrlPr>
                      </m:fPr>
                      <m:num>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𝑛</m:t>
                            </m:r>
                          </m:e>
                          <m:sup>
                            <m:r>
                              <a:rPr lang="en-US" sz="2000" i="1" dirty="0">
                                <a:latin typeface="Cambria Math" panose="02040503050406030204" pitchFamily="18" charset="0"/>
                                <a:ea typeface="Cambria Math" panose="02040503050406030204" pitchFamily="18" charset="0"/>
                              </a:rPr>
                              <m:t>2</m:t>
                            </m:r>
                          </m:sup>
                        </m:sSup>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𝜋</m:t>
                            </m:r>
                          </m:e>
                          <m:sup>
                            <m:r>
                              <a:rPr lang="en-US" sz="2000" i="1" dirty="0">
                                <a:latin typeface="Cambria Math" panose="02040503050406030204" pitchFamily="18" charset="0"/>
                                <a:ea typeface="Cambria Math" panose="02040503050406030204" pitchFamily="18" charset="0"/>
                              </a:rPr>
                              <m:t>2</m:t>
                            </m:r>
                          </m:sup>
                        </m:sSup>
                        <m:sSup>
                          <m:sSupPr>
                            <m:ctrlPr>
                              <a:rPr lang="en-US" sz="2000" i="1" dirty="0">
                                <a:latin typeface="Cambria Math" panose="02040503050406030204" pitchFamily="18" charset="0"/>
                                <a:ea typeface="Cambria Math" panose="02040503050406030204" pitchFamily="18" charset="0"/>
                              </a:rPr>
                            </m:ctrlPr>
                          </m:sSupPr>
                          <m:e>
                            <m:r>
                              <a:rPr lang="sr-Cyrl-RS" sz="2000" i="1" dirty="0">
                                <a:latin typeface="Cambria Math" panose="02040503050406030204" pitchFamily="18" charset="0"/>
                                <a:ea typeface="Cambria Math" panose="02040503050406030204" pitchFamily="18" charset="0"/>
                              </a:rPr>
                              <m:t>ћ</m:t>
                            </m:r>
                          </m:e>
                          <m:sup>
                            <m:r>
                              <a:rPr lang="sr-Cyrl-RS" sz="2000" i="1" dirty="0">
                                <a:latin typeface="Cambria Math" panose="02040503050406030204" pitchFamily="18" charset="0"/>
                                <a:ea typeface="Cambria Math" panose="02040503050406030204" pitchFamily="18" charset="0"/>
                              </a:rPr>
                              <m:t>2</m:t>
                            </m:r>
                          </m:sup>
                        </m:sSup>
                      </m:num>
                      <m:den>
                        <m:r>
                          <a:rPr lang="en-US" sz="2000" b="0" i="1" smtClean="0">
                            <a:latin typeface="Cambria Math" panose="02040503050406030204" pitchFamily="18" charset="0"/>
                            <a:ea typeface="Cambria Math" panose="02040503050406030204" pitchFamily="18" charset="0"/>
                          </a:rPr>
                          <m:t>2</m:t>
                        </m:r>
                        <m:r>
                          <a:rPr lang="en-US" sz="2000" b="0" i="1" smtClean="0">
                            <a:latin typeface="Cambria Math" panose="02040503050406030204" pitchFamily="18" charset="0"/>
                            <a:ea typeface="Cambria Math" panose="02040503050406030204" pitchFamily="18" charset="0"/>
                          </a:rPr>
                          <m:t>𝑚</m:t>
                        </m:r>
                        <m:sSup>
                          <m:sSupPr>
                            <m:ctrlPr>
                              <a:rPr lang="en-US" sz="2000" i="1" dirty="0">
                                <a:latin typeface="Cambria Math" panose="02040503050406030204" pitchFamily="18" charset="0"/>
                                <a:ea typeface="Cambria Math" panose="02040503050406030204" pitchFamily="18" charset="0"/>
                              </a:rPr>
                            </m:ctrlPr>
                          </m:sSupPr>
                          <m:e>
                            <m:r>
                              <a:rPr lang="en-US" sz="2000" b="0" i="1" dirty="0" smtClean="0">
                                <a:latin typeface="Cambria Math" panose="02040503050406030204" pitchFamily="18" charset="0"/>
                                <a:ea typeface="Cambria Math" panose="02040503050406030204" pitchFamily="18" charset="0"/>
                              </a:rPr>
                              <m:t>𝐿</m:t>
                            </m:r>
                          </m:e>
                          <m:sup>
                            <m:r>
                              <a:rPr lang="en-US" sz="2000" i="1" dirty="0">
                                <a:latin typeface="Cambria Math" panose="02040503050406030204" pitchFamily="18" charset="0"/>
                                <a:ea typeface="Cambria Math" panose="02040503050406030204" pitchFamily="18" charset="0"/>
                              </a:rPr>
                              <m:t>2</m:t>
                            </m:r>
                          </m:sup>
                        </m:sSup>
                      </m:den>
                    </m:f>
                  </m:oMath>
                </a14:m>
                <a:r>
                  <a:rPr lang="en-US" sz="2000" dirty="0">
                    <a:latin typeface="Cambria Math" panose="02040503050406030204" pitchFamily="18" charset="0"/>
                    <a:ea typeface="Cambria Math" panose="02040503050406030204" pitchFamily="18" charset="0"/>
                  </a:rPr>
                  <a:t>=</a:t>
                </a:r>
                <a14:m>
                  <m:oMath xmlns:m="http://schemas.openxmlformats.org/officeDocument/2006/math">
                    <m:f>
                      <m:fPr>
                        <m:ctrlPr>
                          <a:rPr lang="en-US" sz="2000" i="1">
                            <a:latin typeface="Cambria Math" panose="02040503050406030204" pitchFamily="18" charset="0"/>
                            <a:ea typeface="Cambria Math" panose="02040503050406030204" pitchFamily="18" charset="0"/>
                          </a:rPr>
                        </m:ctrlPr>
                      </m:fPr>
                      <m:num>
                        <m:sSup>
                          <m:sSupPr>
                            <m:ctrlPr>
                              <a:rPr lang="en-US" sz="2000" i="1" dirty="0">
                                <a:latin typeface="Cambria Math" panose="02040503050406030204" pitchFamily="18" charset="0"/>
                                <a:ea typeface="Cambria Math" panose="02040503050406030204" pitchFamily="18" charset="0"/>
                              </a:rPr>
                            </m:ctrlPr>
                          </m:sSupPr>
                          <m:e>
                            <m:r>
                              <a:rPr lang="en-US" sz="2000" b="0" i="1" dirty="0" smtClean="0">
                                <a:latin typeface="Cambria Math" panose="02040503050406030204" pitchFamily="18" charset="0"/>
                                <a:ea typeface="Cambria Math" panose="02040503050406030204" pitchFamily="18" charset="0"/>
                              </a:rPr>
                              <m:t>𝑘</m:t>
                            </m:r>
                          </m:e>
                          <m:sup>
                            <m:r>
                              <a:rPr lang="en-US" sz="2000" i="1" dirty="0">
                                <a:latin typeface="Cambria Math" panose="02040503050406030204" pitchFamily="18" charset="0"/>
                                <a:ea typeface="Cambria Math" panose="02040503050406030204" pitchFamily="18" charset="0"/>
                              </a:rPr>
                              <m:t>2</m:t>
                            </m:r>
                          </m:sup>
                        </m:sSup>
                        <m:sSup>
                          <m:sSupPr>
                            <m:ctrlPr>
                              <a:rPr lang="en-US" sz="2000" i="1" dirty="0">
                                <a:latin typeface="Cambria Math" panose="02040503050406030204" pitchFamily="18" charset="0"/>
                                <a:ea typeface="Cambria Math" panose="02040503050406030204" pitchFamily="18" charset="0"/>
                              </a:rPr>
                            </m:ctrlPr>
                          </m:sSupPr>
                          <m:e>
                            <m:r>
                              <a:rPr lang="sr-Cyrl-RS" sz="2000" i="1" dirty="0">
                                <a:latin typeface="Cambria Math" panose="02040503050406030204" pitchFamily="18" charset="0"/>
                                <a:ea typeface="Cambria Math" panose="02040503050406030204" pitchFamily="18" charset="0"/>
                              </a:rPr>
                              <m:t>ћ</m:t>
                            </m:r>
                          </m:e>
                          <m:sup>
                            <m:r>
                              <a:rPr lang="sr-Cyrl-RS" sz="2000" i="1" dirty="0">
                                <a:latin typeface="Cambria Math" panose="02040503050406030204" pitchFamily="18" charset="0"/>
                                <a:ea typeface="Cambria Math" panose="02040503050406030204" pitchFamily="18" charset="0"/>
                              </a:rPr>
                              <m:t>2</m:t>
                            </m:r>
                          </m:sup>
                        </m:sSup>
                      </m:num>
                      <m:den>
                        <m:r>
                          <a:rPr lang="en-US" sz="2000" i="1">
                            <a:latin typeface="Cambria Math" panose="02040503050406030204" pitchFamily="18" charset="0"/>
                            <a:ea typeface="Cambria Math" panose="02040503050406030204" pitchFamily="18" charset="0"/>
                          </a:rPr>
                          <m:t>2 </m:t>
                        </m:r>
                        <m:r>
                          <a:rPr lang="en-US" sz="2000" i="1">
                            <a:latin typeface="Cambria Math" panose="02040503050406030204" pitchFamily="18" charset="0"/>
                            <a:ea typeface="Cambria Math" panose="02040503050406030204" pitchFamily="18" charset="0"/>
                          </a:rPr>
                          <m:t>𝑚</m:t>
                        </m:r>
                      </m:den>
                    </m:f>
                  </m:oMath>
                </a14:m>
                <a:r>
                  <a:rPr lang="en-US" sz="2000" dirty="0">
                    <a:latin typeface="Cambria Math" panose="02040503050406030204" pitchFamily="18" charset="0"/>
                    <a:ea typeface="Cambria Math" panose="02040503050406030204" pitchFamily="18" charset="0"/>
                  </a:rPr>
                  <a:t>=</a:t>
                </a:r>
                <a14:m>
                  <m:oMath xmlns:m="http://schemas.openxmlformats.org/officeDocument/2006/math">
                    <m:f>
                      <m:fPr>
                        <m:ctrlPr>
                          <a:rPr lang="en-US" sz="2000" i="1" dirty="0" smtClean="0">
                            <a:latin typeface="Cambria Math" panose="02040503050406030204" pitchFamily="18" charset="0"/>
                            <a:ea typeface="Cambria Math" panose="02040503050406030204" pitchFamily="18" charset="0"/>
                          </a:rPr>
                        </m:ctrlPr>
                      </m:fPr>
                      <m:num>
                        <m:sSubSup>
                          <m:sSubSupPr>
                            <m:ctrlPr>
                              <a:rPr lang="en-US" sz="2000" i="1" dirty="0" smtClean="0">
                                <a:latin typeface="Cambria Math" panose="02040503050406030204" pitchFamily="18" charset="0"/>
                                <a:ea typeface="Cambria Math" panose="02040503050406030204" pitchFamily="18" charset="0"/>
                              </a:rPr>
                            </m:ctrlPr>
                          </m:sSubSupPr>
                          <m:e>
                            <m:r>
                              <a:rPr lang="en-US" sz="2000" b="0" i="1" dirty="0" smtClean="0">
                                <a:latin typeface="Cambria Math" panose="02040503050406030204" pitchFamily="18" charset="0"/>
                                <a:ea typeface="Cambria Math" panose="02040503050406030204" pitchFamily="18" charset="0"/>
                              </a:rPr>
                              <m:t>𝑝</m:t>
                            </m:r>
                          </m:e>
                          <m:sub>
                            <m:r>
                              <a:rPr lang="en-US" sz="2000" b="0" i="1" dirty="0" smtClean="0">
                                <a:latin typeface="Cambria Math" panose="02040503050406030204" pitchFamily="18" charset="0"/>
                                <a:ea typeface="Cambria Math" panose="02040503050406030204" pitchFamily="18" charset="0"/>
                              </a:rPr>
                              <m:t>𝑥</m:t>
                            </m:r>
                          </m:sub>
                          <m:sup>
                            <m:r>
                              <a:rPr lang="en-US" sz="2000" b="0" i="1" dirty="0" smtClean="0">
                                <a:latin typeface="Cambria Math" panose="02040503050406030204" pitchFamily="18" charset="0"/>
                                <a:ea typeface="Cambria Math" panose="02040503050406030204" pitchFamily="18" charset="0"/>
                              </a:rPr>
                              <m:t>2</m:t>
                            </m:r>
                          </m:sup>
                        </m:sSubSup>
                      </m:num>
                      <m:den>
                        <m:r>
                          <a:rPr lang="en-US" sz="2000" b="0" i="1" dirty="0" smtClean="0">
                            <a:latin typeface="Cambria Math" panose="02040503050406030204" pitchFamily="18" charset="0"/>
                            <a:ea typeface="Cambria Math" panose="02040503050406030204" pitchFamily="18" charset="0"/>
                          </a:rPr>
                          <m:t>2</m:t>
                        </m:r>
                        <m:r>
                          <a:rPr lang="en-US" sz="2000" b="0" i="1" dirty="0" smtClean="0">
                            <a:latin typeface="Cambria Math" panose="02040503050406030204" pitchFamily="18" charset="0"/>
                            <a:ea typeface="Cambria Math" panose="02040503050406030204" pitchFamily="18" charset="0"/>
                          </a:rPr>
                          <m:t>𝑚</m:t>
                        </m:r>
                      </m:den>
                    </m:f>
                  </m:oMath>
                </a14:m>
                <a:r>
                  <a:rPr lang="en-US" sz="2000" dirty="0">
                    <a:latin typeface="Cambria Math" panose="02040503050406030204" pitchFamily="18" charset="0"/>
                    <a:ea typeface="Cambria Math" panose="02040503050406030204" pitchFamily="18" charset="0"/>
                  </a:rPr>
                  <a:t>      </a:t>
                </a:r>
                <a:r>
                  <a:rPr lang="sr-Cyrl-RS" sz="2000" dirty="0">
                    <a:latin typeface="Cambria Math" panose="02040503050406030204" pitchFamily="18" charset="0"/>
                    <a:ea typeface="Cambria Math" panose="02040503050406030204" pitchFamily="18" charset="0"/>
                  </a:rPr>
                  <a:t>при чему је </a:t>
                </a:r>
                <a14:m>
                  <m:oMath xmlns:m="http://schemas.openxmlformats.org/officeDocument/2006/math">
                    <m:sSub>
                      <m:sSubPr>
                        <m:ctrlPr>
                          <a:rPr lang="sr-Cyrl-RS" sz="200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𝑝</m:t>
                        </m:r>
                      </m:e>
                      <m:sub>
                        <m:r>
                          <a:rPr lang="en-US" sz="2000" b="0" i="1" smtClean="0">
                            <a:latin typeface="Cambria Math" panose="02040503050406030204" pitchFamily="18" charset="0"/>
                            <a:ea typeface="Cambria Math" panose="02040503050406030204" pitchFamily="18" charset="0"/>
                          </a:rPr>
                          <m:t>𝑥</m:t>
                        </m:r>
                      </m:sub>
                    </m:sSub>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𝑘</m:t>
                    </m:r>
                    <m:r>
                      <a:rPr lang="sr-Cyrl-RS" sz="2000" b="0" i="1" smtClean="0">
                        <a:latin typeface="Cambria Math" panose="02040503050406030204" pitchFamily="18" charset="0"/>
                        <a:ea typeface="Cambria Math" panose="02040503050406030204" pitchFamily="18" charset="0"/>
                      </a:rPr>
                      <m:t>ћ </m:t>
                    </m:r>
                  </m:oMath>
                </a14:m>
                <a:r>
                  <a:rPr lang="sr-Cyrl-RS" sz="2000" dirty="0">
                    <a:latin typeface="Cambria Math" panose="02040503050406030204" pitchFamily="18" charset="0"/>
                    <a:ea typeface="Cambria Math" panose="02040503050406030204" pitchFamily="18" charset="0"/>
                  </a:rPr>
                  <a:t> тзв. Де Бројева релација која повезује таласна и честична својства  квантних објеката. </a:t>
                </a:r>
                <a:endParaRPr lang="en-US" sz="2000" dirty="0">
                  <a:latin typeface="Cambria Math" panose="02040503050406030204" pitchFamily="18" charset="0"/>
                  <a:ea typeface="Cambria Math" panose="02040503050406030204" pitchFamily="18" charset="0"/>
                </a:endParaRPr>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40128AED-F534-BA64-4A0C-345AA827A5E0}"/>
                  </a:ext>
                </a:extLst>
              </p:cNvPr>
              <p:cNvSpPr>
                <a:spLocks noGrp="1" noRot="1" noChangeAspect="1" noMove="1" noResize="1" noEditPoints="1" noAdjustHandles="1" noChangeArrowheads="1" noChangeShapeType="1" noTextEdit="1"/>
              </p:cNvSpPr>
              <p:nvPr>
                <p:ph idx="1"/>
              </p:nvPr>
            </p:nvSpPr>
            <p:spPr>
              <a:xfrm>
                <a:off x="695325" y="896937"/>
                <a:ext cx="10515600" cy="5380037"/>
              </a:xfrm>
              <a:blipFill>
                <a:blip r:embed="rId2"/>
                <a:stretch>
                  <a:fillRect l="-580"/>
                </a:stretch>
              </a:blipFill>
            </p:spPr>
            <p:txBody>
              <a:bodyPr/>
              <a:lstStyle/>
              <a:p>
                <a:r>
                  <a:rPr lang="en-US">
                    <a:noFill/>
                  </a:rPr>
                  <a:t> </a:t>
                </a:r>
              </a:p>
            </p:txBody>
          </p:sp>
        </mc:Fallback>
      </mc:AlternateContent>
      <p:pic>
        <p:nvPicPr>
          <p:cNvPr id="4102" name="Picture 6">
            <a:extLst>
              <a:ext uri="{FF2B5EF4-FFF2-40B4-BE49-F238E27FC236}">
                <a16:creationId xmlns:a16="http://schemas.microsoft.com/office/drawing/2014/main" id="{D895AD92-96FC-AD89-BA69-0C7CE0D639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3875" y="733426"/>
            <a:ext cx="1619250"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54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1B5E-533B-DC35-CC67-76CF92C9C529}"/>
              </a:ext>
            </a:extLst>
          </p:cNvPr>
          <p:cNvSpPr>
            <a:spLocks noGrp="1"/>
          </p:cNvSpPr>
          <p:nvPr>
            <p:ph type="title"/>
          </p:nvPr>
        </p:nvSpPr>
        <p:spPr/>
        <p:txBody>
          <a:bodyPr>
            <a:normAutofit fontScale="90000"/>
          </a:bodyPr>
          <a:lstStyle/>
          <a:p>
            <a:r>
              <a:rPr lang="sr-Cyrl-RS" dirty="0">
                <a:latin typeface="Cambria Math" panose="02040503050406030204" pitchFamily="18" charset="0"/>
                <a:ea typeface="Cambria Math" panose="02040503050406030204" pitchFamily="18" charset="0"/>
              </a:rPr>
              <a:t>Потенцијална баријера и тунел ефекат</a:t>
            </a:r>
            <a:endParaRPr lang="en-US" dirty="0">
              <a:latin typeface="Cambria Math" panose="02040503050406030204" pitchFamily="18" charset="0"/>
              <a:ea typeface="Cambria Math" panose="02040503050406030204" pitchFamily="18" charset="0"/>
            </a:endParaRPr>
          </a:p>
        </p:txBody>
      </p:sp>
      <p:pic>
        <p:nvPicPr>
          <p:cNvPr id="1026" name="Picture 2" descr="Tunnel Effect | PhysicsOpenLab">
            <a:extLst>
              <a:ext uri="{FF2B5EF4-FFF2-40B4-BE49-F238E27FC236}">
                <a16:creationId xmlns:a16="http://schemas.microsoft.com/office/drawing/2014/main" id="{DACC8E35-DE86-D352-BB87-935371F46E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8606" y="1885997"/>
            <a:ext cx="7630402" cy="3502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534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FB8DD5E6312C418CF78C71866C76A5" ma:contentTypeVersion="2" ma:contentTypeDescription="Create a new document." ma:contentTypeScope="" ma:versionID="5d160913cf9615768cb0e4eba06e12af">
  <xsd:schema xmlns:xsd="http://www.w3.org/2001/XMLSchema" xmlns:xs="http://www.w3.org/2001/XMLSchema" xmlns:p="http://schemas.microsoft.com/office/2006/metadata/properties" xmlns:ns2="9e62e92f-e101-490f-a07d-9df8d453f6fc" targetNamespace="http://schemas.microsoft.com/office/2006/metadata/properties" ma:root="true" ma:fieldsID="eda76e7897c51bc59463ddc2afeefeee" ns2:_="">
    <xsd:import namespace="9e62e92f-e101-490f-a07d-9df8d453f6f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62e92f-e101-490f-a07d-9df8d453f6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64094B-BA8C-49B7-9B55-5AB33AFB68E8}"/>
</file>

<file path=customXml/itemProps2.xml><?xml version="1.0" encoding="utf-8"?>
<ds:datastoreItem xmlns:ds="http://schemas.openxmlformats.org/officeDocument/2006/customXml" ds:itemID="{5EC4635A-ABAD-4219-8DBB-7B7D68F27861}"/>
</file>

<file path=customXml/itemProps3.xml><?xml version="1.0" encoding="utf-8"?>
<ds:datastoreItem xmlns:ds="http://schemas.openxmlformats.org/officeDocument/2006/customXml" ds:itemID="{FCFA5689-EE4B-49EF-B981-C986D174A1AA}"/>
</file>

<file path=docProps/app.xml><?xml version="1.0" encoding="utf-8"?>
<Properties xmlns="http://schemas.openxmlformats.org/officeDocument/2006/extended-properties" xmlns:vt="http://schemas.openxmlformats.org/officeDocument/2006/docPropsVTypes">
  <Template>TM03457510[[fn=Savon]]</Template>
  <TotalTime>275</TotalTime>
  <Words>751</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Cambria Math</vt:lpstr>
      <vt:lpstr>Century Gothic</vt:lpstr>
      <vt:lpstr>Garamond</vt:lpstr>
      <vt:lpstr>Savon</vt:lpstr>
      <vt:lpstr>Припремна настава  Квантна механика</vt:lpstr>
      <vt:lpstr>PowerPoint Presentation</vt:lpstr>
      <vt:lpstr>PowerPoint Presentation</vt:lpstr>
      <vt:lpstr>Својствене таласне функције ЛХО-а</vt:lpstr>
      <vt:lpstr>Квадрати модула таласних функција ЛХО-а</vt:lpstr>
      <vt:lpstr>Потенцијална јама: бесконачно висока</vt:lpstr>
      <vt:lpstr>Таласне функција честице у горњој јами</vt:lpstr>
      <vt:lpstr>PowerPoint Presentation</vt:lpstr>
      <vt:lpstr>Потенцијална баријера и тунел ефекат</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Припремна настава  Квантна механика</dc:title>
  <dc:creator>Momir Arsenijević</dc:creator>
  <cp:lastModifiedBy>Momir Arsenijević</cp:lastModifiedBy>
  <cp:revision>2</cp:revision>
  <dcterms:created xsi:type="dcterms:W3CDTF">2022-05-24T14:47:30Z</dcterms:created>
  <dcterms:modified xsi:type="dcterms:W3CDTF">2022-05-28T09:56:04Z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0x0101001DFB8DD5E6312C418CF78C71866C76A5</vt:lpwstr>
  </property>
</Properties>
</file>